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3" r:id="rId4"/>
    <p:sldId id="258" r:id="rId5"/>
    <p:sldId id="262" r:id="rId6"/>
    <p:sldId id="267" r:id="rId7"/>
    <p:sldId id="268" r:id="rId8"/>
    <p:sldId id="259" r:id="rId9"/>
    <p:sldId id="260" r:id="rId10"/>
    <p:sldId id="261" r:id="rId11"/>
    <p:sldId id="264" r:id="rId12"/>
    <p:sldId id="265" r:id="rId13"/>
    <p:sldId id="272" r:id="rId14"/>
    <p:sldId id="266" r:id="rId15"/>
    <p:sldId id="269" r:id="rId16"/>
    <p:sldId id="270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0" y="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7" Type="http://schemas.openxmlformats.org/officeDocument/2006/relationships/image" Target="../media/image78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Relationship Id="rId6" Type="http://schemas.openxmlformats.org/officeDocument/2006/relationships/image" Target="../media/image77.wmf"/><Relationship Id="rId5" Type="http://schemas.openxmlformats.org/officeDocument/2006/relationships/image" Target="../media/image76.wmf"/><Relationship Id="rId4" Type="http://schemas.openxmlformats.org/officeDocument/2006/relationships/image" Target="../media/image7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image" Target="../media/image81.wmf"/><Relationship Id="rId7" Type="http://schemas.openxmlformats.org/officeDocument/2006/relationships/image" Target="../media/image85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11" Type="http://schemas.openxmlformats.org/officeDocument/2006/relationships/image" Target="../media/image89.wmf"/><Relationship Id="rId5" Type="http://schemas.openxmlformats.org/officeDocument/2006/relationships/image" Target="../media/image83.wmf"/><Relationship Id="rId10" Type="http://schemas.openxmlformats.org/officeDocument/2006/relationships/image" Target="../media/image88.wmf"/><Relationship Id="rId4" Type="http://schemas.openxmlformats.org/officeDocument/2006/relationships/image" Target="../media/image82.wmf"/><Relationship Id="rId9" Type="http://schemas.openxmlformats.org/officeDocument/2006/relationships/image" Target="../media/image87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97.wmf"/><Relationship Id="rId13" Type="http://schemas.openxmlformats.org/officeDocument/2006/relationships/image" Target="../media/image102.wmf"/><Relationship Id="rId3" Type="http://schemas.openxmlformats.org/officeDocument/2006/relationships/image" Target="../media/image92.wmf"/><Relationship Id="rId7" Type="http://schemas.openxmlformats.org/officeDocument/2006/relationships/image" Target="../media/image96.wmf"/><Relationship Id="rId12" Type="http://schemas.openxmlformats.org/officeDocument/2006/relationships/image" Target="../media/image101.wmf"/><Relationship Id="rId2" Type="http://schemas.openxmlformats.org/officeDocument/2006/relationships/image" Target="../media/image91.wmf"/><Relationship Id="rId16" Type="http://schemas.openxmlformats.org/officeDocument/2006/relationships/image" Target="../media/image105.wmf"/><Relationship Id="rId1" Type="http://schemas.openxmlformats.org/officeDocument/2006/relationships/image" Target="../media/image90.wmf"/><Relationship Id="rId6" Type="http://schemas.openxmlformats.org/officeDocument/2006/relationships/image" Target="../media/image95.wmf"/><Relationship Id="rId11" Type="http://schemas.openxmlformats.org/officeDocument/2006/relationships/image" Target="../media/image100.wmf"/><Relationship Id="rId5" Type="http://schemas.openxmlformats.org/officeDocument/2006/relationships/image" Target="../media/image94.wmf"/><Relationship Id="rId15" Type="http://schemas.openxmlformats.org/officeDocument/2006/relationships/image" Target="../media/image104.wmf"/><Relationship Id="rId10" Type="http://schemas.openxmlformats.org/officeDocument/2006/relationships/image" Target="../media/image99.wmf"/><Relationship Id="rId4" Type="http://schemas.openxmlformats.org/officeDocument/2006/relationships/image" Target="../media/image93.wmf"/><Relationship Id="rId9" Type="http://schemas.openxmlformats.org/officeDocument/2006/relationships/image" Target="../media/image98.wmf"/><Relationship Id="rId14" Type="http://schemas.openxmlformats.org/officeDocument/2006/relationships/image" Target="../media/image10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8.wmf"/><Relationship Id="rId2" Type="http://schemas.openxmlformats.org/officeDocument/2006/relationships/image" Target="../media/image107.wmf"/><Relationship Id="rId1" Type="http://schemas.openxmlformats.org/officeDocument/2006/relationships/image" Target="../media/image106.wmf"/><Relationship Id="rId6" Type="http://schemas.openxmlformats.org/officeDocument/2006/relationships/image" Target="../media/image111.w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11" Type="http://schemas.openxmlformats.org/officeDocument/2006/relationships/image" Target="../media/image50.wmf"/><Relationship Id="rId5" Type="http://schemas.openxmlformats.org/officeDocument/2006/relationships/image" Target="../media/image44.wmf"/><Relationship Id="rId10" Type="http://schemas.openxmlformats.org/officeDocument/2006/relationships/image" Target="../media/image49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4" Type="http://schemas.openxmlformats.org/officeDocument/2006/relationships/image" Target="../media/image6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6" Type="http://schemas.openxmlformats.org/officeDocument/2006/relationships/image" Target="../media/image69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348" units="in"/>
          <inkml:channel name="Y" type="integer" max="18968" units="in"/>
          <inkml:channel name="F" type="integer" max="255" units="dev"/>
        </inkml:traceFormat>
        <inkml:channelProperties>
          <inkml:channelProperty channel="X" name="resolution" value="3678.54541" units="1/in"/>
          <inkml:channelProperty channel="Y" name="resolution" value="3065.2876" units="1/in"/>
          <inkml:channelProperty channel="F" name="resolution" value="INF" units="1/dev"/>
        </inkml:channelProperties>
      </inkml:inkSource>
      <inkml:timestamp xml:id="ts0" timeString="2007-12-06T18:54:10.906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  <inkml:brushProperty name="ignorePressure" value="1"/>
    </inkml:brush>
  </inkml:definitions>
  <inkml:trace contextRef="#ctx0" brushRef="#br0">21 0 3,'-9'28'32,"3"-3"-4,0 0-22,6-25-14,0 0-17,0 0-9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9655C-5218-4397-9D85-1ACEF8E90557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A3CC5-F9B2-4363-AF48-B3CA405A4882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05496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1504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1785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2887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84080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339220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7199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806911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860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96595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2402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162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987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86347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A3CC5-F9B2-4363-AF48-B3CA405A4882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733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4254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EFD80D-DD53-453E-94DE-47A9887844FF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53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20EA80A-E061-4022-A55A-5A90FF30CC53}" type="datetimeFigureOut">
              <a:rPr lang="en-CA" smtClean="0"/>
              <a:t>2018-11-24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02ACA8-DFE6-4BC3-AC40-0069BF3808FC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54.wmf"/><Relationship Id="rId5" Type="http://schemas.openxmlformats.org/officeDocument/2006/relationships/oleObject" Target="../embeddings/oleObject54.bin"/><Relationship Id="rId10" Type="http://schemas.openxmlformats.org/officeDocument/2006/relationships/image" Target="../media/image56.wmf"/><Relationship Id="rId4" Type="http://schemas.openxmlformats.org/officeDocument/2006/relationships/image" Target="../media/image15.emf"/><Relationship Id="rId9" Type="http://schemas.openxmlformats.org/officeDocument/2006/relationships/oleObject" Target="../embeddings/oleObject56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9.bin"/><Relationship Id="rId13" Type="http://schemas.openxmlformats.org/officeDocument/2006/relationships/image" Target="../media/image61.wmf"/><Relationship Id="rId18" Type="http://schemas.openxmlformats.org/officeDocument/2006/relationships/customXml" Target="../ink/ink1.xml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8.wmf"/><Relationship Id="rId12" Type="http://schemas.openxmlformats.org/officeDocument/2006/relationships/oleObject" Target="../embeddings/oleObject61.bin"/><Relationship Id="rId17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3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8.bin"/><Relationship Id="rId11" Type="http://schemas.openxmlformats.org/officeDocument/2006/relationships/image" Target="../media/image60.wmf"/><Relationship Id="rId5" Type="http://schemas.openxmlformats.org/officeDocument/2006/relationships/image" Target="../media/image57.wmf"/><Relationship Id="rId15" Type="http://schemas.openxmlformats.org/officeDocument/2006/relationships/image" Target="../media/image62.wmf"/><Relationship Id="rId10" Type="http://schemas.openxmlformats.org/officeDocument/2006/relationships/oleObject" Target="../embeddings/oleObject60.bin"/><Relationship Id="rId19" Type="http://schemas.openxmlformats.org/officeDocument/2006/relationships/image" Target="../media/image64.emf"/><Relationship Id="rId4" Type="http://schemas.openxmlformats.org/officeDocument/2006/relationships/oleObject" Target="../embeddings/oleObject57.bin"/><Relationship Id="rId9" Type="http://schemas.openxmlformats.org/officeDocument/2006/relationships/image" Target="../media/image59.wmf"/><Relationship Id="rId14" Type="http://schemas.openxmlformats.org/officeDocument/2006/relationships/oleObject" Target="../embeddings/oleObject6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13" Type="http://schemas.openxmlformats.org/officeDocument/2006/relationships/image" Target="../media/image68.wmf"/><Relationship Id="rId18" Type="http://schemas.openxmlformats.org/officeDocument/2006/relationships/oleObject" Target="../embeddings/oleObject71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65.wmf"/><Relationship Id="rId12" Type="http://schemas.openxmlformats.org/officeDocument/2006/relationships/oleObject" Target="../embeddings/oleObject68.bin"/><Relationship Id="rId17" Type="http://schemas.openxmlformats.org/officeDocument/2006/relationships/image" Target="../media/image7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0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5.bin"/><Relationship Id="rId11" Type="http://schemas.openxmlformats.org/officeDocument/2006/relationships/image" Target="../media/image67.wmf"/><Relationship Id="rId5" Type="http://schemas.openxmlformats.org/officeDocument/2006/relationships/image" Target="../media/image64.wmf"/><Relationship Id="rId15" Type="http://schemas.openxmlformats.org/officeDocument/2006/relationships/image" Target="../media/image69.wmf"/><Relationship Id="rId10" Type="http://schemas.openxmlformats.org/officeDocument/2006/relationships/oleObject" Target="../embeddings/oleObject67.bin"/><Relationship Id="rId19" Type="http://schemas.openxmlformats.org/officeDocument/2006/relationships/image" Target="../media/image71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66.wmf"/><Relationship Id="rId14" Type="http://schemas.openxmlformats.org/officeDocument/2006/relationships/oleObject" Target="../embeddings/oleObject69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13" Type="http://schemas.openxmlformats.org/officeDocument/2006/relationships/image" Target="../media/image76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73.wmf"/><Relationship Id="rId12" Type="http://schemas.openxmlformats.org/officeDocument/2006/relationships/oleObject" Target="../embeddings/oleObject76.bin"/><Relationship Id="rId17" Type="http://schemas.openxmlformats.org/officeDocument/2006/relationships/image" Target="../media/image7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8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75.wmf"/><Relationship Id="rId5" Type="http://schemas.openxmlformats.org/officeDocument/2006/relationships/image" Target="../media/image72.wmf"/><Relationship Id="rId15" Type="http://schemas.openxmlformats.org/officeDocument/2006/relationships/image" Target="../media/image77.wmf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74.wmf"/><Relationship Id="rId14" Type="http://schemas.openxmlformats.org/officeDocument/2006/relationships/oleObject" Target="../embeddings/oleObject7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83.bin"/><Relationship Id="rId18" Type="http://schemas.openxmlformats.org/officeDocument/2006/relationships/image" Target="../media/image85.wmf"/><Relationship Id="rId26" Type="http://schemas.openxmlformats.org/officeDocument/2006/relationships/image" Target="../media/image89.wmf"/><Relationship Id="rId3" Type="http://schemas.openxmlformats.org/officeDocument/2006/relationships/notesSlide" Target="../notesSlides/notesSlide14.xml"/><Relationship Id="rId21" Type="http://schemas.openxmlformats.org/officeDocument/2006/relationships/oleObject" Target="../embeddings/oleObject87.bin"/><Relationship Id="rId7" Type="http://schemas.openxmlformats.org/officeDocument/2006/relationships/oleObject" Target="../embeddings/oleObject80.bin"/><Relationship Id="rId12" Type="http://schemas.openxmlformats.org/officeDocument/2006/relationships/image" Target="../media/image82.wmf"/><Relationship Id="rId17" Type="http://schemas.openxmlformats.org/officeDocument/2006/relationships/oleObject" Target="../embeddings/oleObject85.bin"/><Relationship Id="rId25" Type="http://schemas.openxmlformats.org/officeDocument/2006/relationships/oleObject" Target="../embeddings/oleObject8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4.wmf"/><Relationship Id="rId20" Type="http://schemas.openxmlformats.org/officeDocument/2006/relationships/image" Target="../media/image86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5.emf"/><Relationship Id="rId11" Type="http://schemas.openxmlformats.org/officeDocument/2006/relationships/oleObject" Target="../embeddings/oleObject82.bin"/><Relationship Id="rId24" Type="http://schemas.openxmlformats.org/officeDocument/2006/relationships/image" Target="../media/image88.wmf"/><Relationship Id="rId5" Type="http://schemas.openxmlformats.org/officeDocument/2006/relationships/image" Target="../media/image79.wmf"/><Relationship Id="rId15" Type="http://schemas.openxmlformats.org/officeDocument/2006/relationships/oleObject" Target="../embeddings/oleObject84.bin"/><Relationship Id="rId23" Type="http://schemas.openxmlformats.org/officeDocument/2006/relationships/oleObject" Target="../embeddings/oleObject88.bin"/><Relationship Id="rId10" Type="http://schemas.openxmlformats.org/officeDocument/2006/relationships/image" Target="../media/image81.wmf"/><Relationship Id="rId19" Type="http://schemas.openxmlformats.org/officeDocument/2006/relationships/oleObject" Target="../embeddings/oleObject86.bin"/><Relationship Id="rId4" Type="http://schemas.openxmlformats.org/officeDocument/2006/relationships/oleObject" Target="../embeddings/oleObject79.bin"/><Relationship Id="rId9" Type="http://schemas.openxmlformats.org/officeDocument/2006/relationships/oleObject" Target="../embeddings/oleObject81.bin"/><Relationship Id="rId14" Type="http://schemas.openxmlformats.org/officeDocument/2006/relationships/image" Target="../media/image83.wmf"/><Relationship Id="rId22" Type="http://schemas.openxmlformats.org/officeDocument/2006/relationships/image" Target="../media/image8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13" Type="http://schemas.openxmlformats.org/officeDocument/2006/relationships/image" Target="../media/image94.wmf"/><Relationship Id="rId18" Type="http://schemas.openxmlformats.org/officeDocument/2006/relationships/oleObject" Target="../embeddings/oleObject97.bin"/><Relationship Id="rId26" Type="http://schemas.openxmlformats.org/officeDocument/2006/relationships/oleObject" Target="../embeddings/oleObject101.bin"/><Relationship Id="rId3" Type="http://schemas.openxmlformats.org/officeDocument/2006/relationships/notesSlide" Target="../notesSlides/notesSlide15.xml"/><Relationship Id="rId21" Type="http://schemas.openxmlformats.org/officeDocument/2006/relationships/image" Target="../media/image98.wmf"/><Relationship Id="rId34" Type="http://schemas.openxmlformats.org/officeDocument/2006/relationships/oleObject" Target="../embeddings/oleObject105.bin"/><Relationship Id="rId7" Type="http://schemas.openxmlformats.org/officeDocument/2006/relationships/image" Target="../media/image91.wmf"/><Relationship Id="rId12" Type="http://schemas.openxmlformats.org/officeDocument/2006/relationships/oleObject" Target="../embeddings/oleObject94.bin"/><Relationship Id="rId17" Type="http://schemas.openxmlformats.org/officeDocument/2006/relationships/image" Target="../media/image96.wmf"/><Relationship Id="rId25" Type="http://schemas.openxmlformats.org/officeDocument/2006/relationships/image" Target="../media/image100.wmf"/><Relationship Id="rId33" Type="http://schemas.openxmlformats.org/officeDocument/2006/relationships/image" Target="../media/image10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6.bin"/><Relationship Id="rId20" Type="http://schemas.openxmlformats.org/officeDocument/2006/relationships/oleObject" Target="../embeddings/oleObject98.bin"/><Relationship Id="rId29" Type="http://schemas.openxmlformats.org/officeDocument/2006/relationships/image" Target="../media/image102.wmf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91.bin"/><Relationship Id="rId11" Type="http://schemas.openxmlformats.org/officeDocument/2006/relationships/image" Target="../media/image93.wmf"/><Relationship Id="rId24" Type="http://schemas.openxmlformats.org/officeDocument/2006/relationships/oleObject" Target="../embeddings/oleObject100.bin"/><Relationship Id="rId32" Type="http://schemas.openxmlformats.org/officeDocument/2006/relationships/oleObject" Target="../embeddings/oleObject104.bin"/><Relationship Id="rId5" Type="http://schemas.openxmlformats.org/officeDocument/2006/relationships/image" Target="../media/image90.wmf"/><Relationship Id="rId15" Type="http://schemas.openxmlformats.org/officeDocument/2006/relationships/image" Target="../media/image95.wmf"/><Relationship Id="rId23" Type="http://schemas.openxmlformats.org/officeDocument/2006/relationships/image" Target="../media/image99.wmf"/><Relationship Id="rId28" Type="http://schemas.openxmlformats.org/officeDocument/2006/relationships/oleObject" Target="../embeddings/oleObject102.bin"/><Relationship Id="rId10" Type="http://schemas.openxmlformats.org/officeDocument/2006/relationships/oleObject" Target="../embeddings/oleObject93.bin"/><Relationship Id="rId19" Type="http://schemas.openxmlformats.org/officeDocument/2006/relationships/image" Target="../media/image97.wmf"/><Relationship Id="rId31" Type="http://schemas.openxmlformats.org/officeDocument/2006/relationships/image" Target="../media/image103.wmf"/><Relationship Id="rId4" Type="http://schemas.openxmlformats.org/officeDocument/2006/relationships/oleObject" Target="../embeddings/oleObject90.bin"/><Relationship Id="rId9" Type="http://schemas.openxmlformats.org/officeDocument/2006/relationships/image" Target="../media/image92.wmf"/><Relationship Id="rId14" Type="http://schemas.openxmlformats.org/officeDocument/2006/relationships/oleObject" Target="../embeddings/oleObject95.bin"/><Relationship Id="rId22" Type="http://schemas.openxmlformats.org/officeDocument/2006/relationships/oleObject" Target="../embeddings/oleObject99.bin"/><Relationship Id="rId27" Type="http://schemas.openxmlformats.org/officeDocument/2006/relationships/image" Target="../media/image101.wmf"/><Relationship Id="rId30" Type="http://schemas.openxmlformats.org/officeDocument/2006/relationships/oleObject" Target="../embeddings/oleObject103.bin"/><Relationship Id="rId35" Type="http://schemas.openxmlformats.org/officeDocument/2006/relationships/image" Target="../media/image10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8.bin"/><Relationship Id="rId13" Type="http://schemas.openxmlformats.org/officeDocument/2006/relationships/image" Target="../media/image110.wmf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07.wmf"/><Relationship Id="rId12" Type="http://schemas.openxmlformats.org/officeDocument/2006/relationships/oleObject" Target="../embeddings/oleObject1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07.bin"/><Relationship Id="rId11" Type="http://schemas.openxmlformats.org/officeDocument/2006/relationships/image" Target="../media/image109.wmf"/><Relationship Id="rId5" Type="http://schemas.openxmlformats.org/officeDocument/2006/relationships/image" Target="../media/image106.wmf"/><Relationship Id="rId15" Type="http://schemas.openxmlformats.org/officeDocument/2006/relationships/image" Target="../media/image111.wmf"/><Relationship Id="rId10" Type="http://schemas.openxmlformats.org/officeDocument/2006/relationships/oleObject" Target="../embeddings/oleObject109.bin"/><Relationship Id="rId4" Type="http://schemas.openxmlformats.org/officeDocument/2006/relationships/oleObject" Target="../embeddings/oleObject106.bin"/><Relationship Id="rId9" Type="http://schemas.openxmlformats.org/officeDocument/2006/relationships/image" Target="../media/image108.wmf"/><Relationship Id="rId14" Type="http://schemas.openxmlformats.org/officeDocument/2006/relationships/oleObject" Target="../embeddings/oleObject1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8.wmf"/><Relationship Id="rId26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9.bin"/><Relationship Id="rId7" Type="http://schemas.openxmlformats.org/officeDocument/2006/relationships/image" Target="../media/image3.wmf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3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1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3.wmf"/><Relationship Id="rId10" Type="http://schemas.openxmlformats.org/officeDocument/2006/relationships/image" Target="../media/image15.emf"/><Relationship Id="rId19" Type="http://schemas.openxmlformats.org/officeDocument/2006/relationships/oleObject" Target="../embeddings/oleObject8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6.wmf"/><Relationship Id="rId22" Type="http://schemas.openxmlformats.org/officeDocument/2006/relationships/image" Target="../media/image10.wmf"/><Relationship Id="rId27" Type="http://schemas.openxmlformats.org/officeDocument/2006/relationships/oleObject" Target="../embeddings/oleObject12.bin"/><Relationship Id="rId30" Type="http://schemas.openxmlformats.org/officeDocument/2006/relationships/image" Target="../media/image14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18.bin"/><Relationship Id="rId18" Type="http://schemas.openxmlformats.org/officeDocument/2006/relationships/image" Target="../media/image22.wmf"/><Relationship Id="rId26" Type="http://schemas.openxmlformats.org/officeDocument/2006/relationships/image" Target="../media/image26.wmf"/><Relationship Id="rId3" Type="http://schemas.openxmlformats.org/officeDocument/2006/relationships/notesSlide" Target="../notesSlides/notesSlide5.xml"/><Relationship Id="rId21" Type="http://schemas.openxmlformats.org/officeDocument/2006/relationships/oleObject" Target="../embeddings/oleObject22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0.bin"/><Relationship Id="rId25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24" Type="http://schemas.openxmlformats.org/officeDocument/2006/relationships/image" Target="../media/image25.wmf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23" Type="http://schemas.openxmlformats.org/officeDocument/2006/relationships/oleObject" Target="../embeddings/oleObject23.bin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1.bin"/><Relationship Id="rId4" Type="http://schemas.openxmlformats.org/officeDocument/2006/relationships/image" Target="../media/image15.e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oleObject" Target="../embeddings/oleObject30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8.wmf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6.bin"/><Relationship Id="rId11" Type="http://schemas.openxmlformats.org/officeDocument/2006/relationships/oleObject" Target="../embeddings/oleObject29.bin"/><Relationship Id="rId5" Type="http://schemas.openxmlformats.org/officeDocument/2006/relationships/image" Target="../media/image27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29.wmf"/><Relationship Id="rId14" Type="http://schemas.openxmlformats.org/officeDocument/2006/relationships/image" Target="../media/image31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13" Type="http://schemas.openxmlformats.org/officeDocument/2006/relationships/oleObject" Target="../embeddings/oleObject35.bin"/><Relationship Id="rId18" Type="http://schemas.openxmlformats.org/officeDocument/2006/relationships/oleObject" Target="../embeddings/oleObject38.bin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39.wmf"/><Relationship Id="rId7" Type="http://schemas.openxmlformats.org/officeDocument/2006/relationships/image" Target="../media/image33.wmf"/><Relationship Id="rId12" Type="http://schemas.openxmlformats.org/officeDocument/2006/relationships/image" Target="../media/image35.wmf"/><Relationship Id="rId1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4.bin"/><Relationship Id="rId5" Type="http://schemas.openxmlformats.org/officeDocument/2006/relationships/image" Target="../media/image32.wmf"/><Relationship Id="rId15" Type="http://schemas.openxmlformats.org/officeDocument/2006/relationships/image" Target="../media/image36.wmf"/><Relationship Id="rId10" Type="http://schemas.openxmlformats.org/officeDocument/2006/relationships/image" Target="../media/image34.wmf"/><Relationship Id="rId19" Type="http://schemas.openxmlformats.org/officeDocument/2006/relationships/image" Target="../media/image38.wmf"/><Relationship Id="rId4" Type="http://schemas.openxmlformats.org/officeDocument/2006/relationships/oleObject" Target="../embeddings/oleObject31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4.wmf"/><Relationship Id="rId18" Type="http://schemas.openxmlformats.org/officeDocument/2006/relationships/oleObject" Target="../embeddings/oleObject47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48.wmf"/><Relationship Id="rId7" Type="http://schemas.openxmlformats.org/officeDocument/2006/relationships/image" Target="../media/image41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6.wmf"/><Relationship Id="rId25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6.bin"/><Relationship Id="rId20" Type="http://schemas.openxmlformats.org/officeDocument/2006/relationships/oleObject" Target="../embeddings/oleObject48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3.wmf"/><Relationship Id="rId24" Type="http://schemas.openxmlformats.org/officeDocument/2006/relationships/oleObject" Target="../embeddings/oleObject50.bin"/><Relationship Id="rId5" Type="http://schemas.openxmlformats.org/officeDocument/2006/relationships/image" Target="../media/image40.wmf"/><Relationship Id="rId15" Type="http://schemas.openxmlformats.org/officeDocument/2006/relationships/image" Target="../media/image45.wmf"/><Relationship Id="rId23" Type="http://schemas.openxmlformats.org/officeDocument/2006/relationships/image" Target="../media/image49.wmf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47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2.wmf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4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53.wmf"/><Relationship Id="rId4" Type="http://schemas.openxmlformats.org/officeDocument/2006/relationships/image" Target="../media/image15.emf"/><Relationship Id="rId9" Type="http://schemas.openxmlformats.org/officeDocument/2006/relationships/oleObject" Target="../embeddings/oleObject5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3068960"/>
            <a:ext cx="6172200" cy="1894362"/>
          </a:xfrm>
        </p:spPr>
        <p:txBody>
          <a:bodyPr/>
          <a:lstStyle/>
          <a:p>
            <a:r>
              <a:rPr lang="en-CA" dirty="0"/>
              <a:t>Section 3.3 </a:t>
            </a:r>
            <a:br>
              <a:rPr lang="en-CA" dirty="0"/>
            </a:br>
            <a:r>
              <a:rPr lang="en-CA" dirty="0"/>
              <a:t>Graphing Linear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77206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520" y="1327125"/>
            <a:ext cx="4276725" cy="38354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251521" y="188640"/>
            <a:ext cx="8614668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latin typeface="Gill Sans MT" pitchFamily="34" charset="0"/>
              </a:rPr>
              <a:t>Practice: Graph a Line:</a:t>
            </a:r>
          </a:p>
        </p:txBody>
      </p:sp>
      <p:sp>
        <p:nvSpPr>
          <p:cNvPr id="8" name="Oval 7"/>
          <p:cNvSpPr/>
          <p:nvPr/>
        </p:nvSpPr>
        <p:spPr>
          <a:xfrm>
            <a:off x="2761605" y="4475137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1621781" y="3567087"/>
            <a:ext cx="654050" cy="31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375843" y="4538637"/>
            <a:ext cx="422275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177530" y="5121250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0331869"/>
              </p:ext>
            </p:extLst>
          </p:nvPr>
        </p:nvGraphicFramePr>
        <p:xfrm>
          <a:off x="5257304" y="2680196"/>
          <a:ext cx="13938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5" imgW="723600" imgH="431640" progId="Equation.DSMT4">
                  <p:embed/>
                </p:oleObj>
              </mc:Choice>
              <mc:Fallback>
                <p:oleObj name="Equation" r:id="rId5" imgW="723600" imgH="43164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304" y="2680196"/>
                        <a:ext cx="139382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930577" y="1268760"/>
            <a:ext cx="329406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Start at the Y-intercept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957266" y="1802309"/>
            <a:ext cx="32781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Then apply the slope to find other points: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36641" y="3845421"/>
            <a:ext cx="32797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Connect the dots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35938"/>
              </p:ext>
            </p:extLst>
          </p:nvPr>
        </p:nvGraphicFramePr>
        <p:xfrm>
          <a:off x="6711454" y="2669084"/>
          <a:ext cx="7334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7" imgW="380880" imgH="431640" progId="Equation.DSMT4">
                  <p:embed/>
                </p:oleObj>
              </mc:Choice>
              <mc:Fallback>
                <p:oleObj name="Equation" r:id="rId7" imgW="380880" imgH="43164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454" y="2669084"/>
                        <a:ext cx="73342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>
            <a:endCxn id="32" idx="0"/>
          </p:cNvCxnSpPr>
          <p:nvPr/>
        </p:nvCxnSpPr>
        <p:spPr>
          <a:xfrm rot="16200000" flipV="1">
            <a:off x="2023418" y="4189387"/>
            <a:ext cx="695325" cy="31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947218" y="3890937"/>
            <a:ext cx="477837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315518" y="3843312"/>
            <a:ext cx="109537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2806055" y="5191100"/>
            <a:ext cx="420688" cy="1587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rot="16200000" flipV="1">
            <a:off x="2452042" y="4841850"/>
            <a:ext cx="696913" cy="158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16200000" flipV="1">
            <a:off x="1190774" y="2932881"/>
            <a:ext cx="652463" cy="31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515418" y="3255937"/>
            <a:ext cx="477837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rot="16200000" flipV="1">
            <a:off x="756593" y="2287562"/>
            <a:ext cx="654050" cy="3175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1082030" y="2611412"/>
            <a:ext cx="477838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1894830" y="3187675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0" name="Oval 49"/>
          <p:cNvSpPr/>
          <p:nvPr/>
        </p:nvSpPr>
        <p:spPr>
          <a:xfrm>
            <a:off x="1472555" y="2563787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1" name="Oval 50"/>
          <p:cNvSpPr/>
          <p:nvPr/>
        </p:nvSpPr>
        <p:spPr>
          <a:xfrm>
            <a:off x="1040755" y="1928787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3" name="Straight Connector 52"/>
          <p:cNvCxnSpPr>
            <a:stCxn id="17" idx="3"/>
          </p:cNvCxnSpPr>
          <p:nvPr/>
        </p:nvCxnSpPr>
        <p:spPr>
          <a:xfrm rot="5400000" flipH="1">
            <a:off x="-3026" y="2016894"/>
            <a:ext cx="3883025" cy="2509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465815"/>
              </p:ext>
            </p:extLst>
          </p:nvPr>
        </p:nvGraphicFramePr>
        <p:xfrm>
          <a:off x="3489557" y="44624"/>
          <a:ext cx="1370475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9" imgW="749160" imgH="393480" progId="Equation.DSMT4">
                  <p:embed/>
                </p:oleObj>
              </mc:Choice>
              <mc:Fallback>
                <p:oleObj name="Equation" r:id="rId9" imgW="749160" imgH="39348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489557" y="44624"/>
                        <a:ext cx="1370475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051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22" grpId="0"/>
      <p:bldP spid="24" grpId="0"/>
      <p:bldP spid="32" grpId="0" animBg="1"/>
      <p:bldP spid="49" grpId="0" animBg="1"/>
      <p:bldP spid="50" grpId="0" animBg="1"/>
      <p:bldP spid="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algn="l" eaLnBrk="1" hangingPunct="1"/>
            <a:r>
              <a:rPr lang="en-CA" dirty="0">
                <a:solidFill>
                  <a:srgbClr val="7B9899"/>
                </a:solidFill>
              </a:rPr>
              <a:t>VI) Solving for Missing Constants</a:t>
            </a:r>
          </a:p>
        </p:txBody>
      </p:sp>
      <p:sp>
        <p:nvSpPr>
          <p:cNvPr id="820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980728"/>
            <a:ext cx="8504238" cy="11588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CA"/>
              <a:t>Given that the equation of a line is y=2x+k and that it crosses the point (3,10).   Find the value of ‘k”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95300" y="2025303"/>
            <a:ext cx="82677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400">
                <a:solidFill>
                  <a:srgbClr val="FF0000"/>
                </a:solidFill>
                <a:latin typeface="Georgia" pitchFamily="18" charset="0"/>
              </a:rPr>
              <a:t>When given an equation with a missing constant, plug the coordinates of the point to solve for “k”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721559"/>
              </p:ext>
            </p:extLst>
          </p:nvPr>
        </p:nvGraphicFramePr>
        <p:xfrm>
          <a:off x="1390650" y="2892078"/>
          <a:ext cx="20764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4" imgW="723600" imgH="215640" progId="Equation.DSMT4">
                  <p:embed/>
                </p:oleObj>
              </mc:Choice>
              <mc:Fallback>
                <p:oleObj name="Equation" r:id="rId4" imgW="723600" imgH="21564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2892078"/>
                        <a:ext cx="2076450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81659"/>
              </p:ext>
            </p:extLst>
          </p:nvPr>
        </p:nvGraphicFramePr>
        <p:xfrm>
          <a:off x="865188" y="3530253"/>
          <a:ext cx="2951162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6" imgW="1028520" imgH="253800" progId="Equation.DSMT4">
                  <p:embed/>
                </p:oleObj>
              </mc:Choice>
              <mc:Fallback>
                <p:oleObj name="Equation" r:id="rId6" imgW="1028520" imgH="253800" progId="Equation.DSMT4">
                  <p:embed/>
                  <p:pic>
                    <p:nvPicPr>
                      <p:cNvPr id="6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188" y="3530253"/>
                        <a:ext cx="2951162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8607880"/>
              </p:ext>
            </p:extLst>
          </p:nvPr>
        </p:nvGraphicFramePr>
        <p:xfrm>
          <a:off x="207963" y="4184303"/>
          <a:ext cx="22955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8" imgW="799920" imgH="253800" progId="Equation.DSMT4">
                  <p:embed/>
                </p:oleObj>
              </mc:Choice>
              <mc:Fallback>
                <p:oleObj name="Equation" r:id="rId8" imgW="799920" imgH="253800" progId="Equation.DSMT4">
                  <p:embed/>
                  <p:pic>
                    <p:nvPicPr>
                      <p:cNvPr id="61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963" y="4184303"/>
                        <a:ext cx="2295525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208889"/>
              </p:ext>
            </p:extLst>
          </p:nvPr>
        </p:nvGraphicFramePr>
        <p:xfrm>
          <a:off x="1387475" y="4890741"/>
          <a:ext cx="10922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10" imgW="380880" imgH="190440" progId="Equation.DSMT4">
                  <p:embed/>
                </p:oleObj>
              </mc:Choice>
              <mc:Fallback>
                <p:oleObj name="Equation" r:id="rId10" imgW="380880" imgH="190440" progId="Equation.DSMT4">
                  <p:embed/>
                  <p:pic>
                    <p:nvPicPr>
                      <p:cNvPr id="6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4890741"/>
                        <a:ext cx="109220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571420"/>
              </p:ext>
            </p:extLst>
          </p:nvPr>
        </p:nvGraphicFramePr>
        <p:xfrm>
          <a:off x="5384800" y="2896841"/>
          <a:ext cx="3089275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Equation" r:id="rId12" imgW="1320480" imgH="253800" progId="Equation.DSMT4">
                  <p:embed/>
                </p:oleObj>
              </mc:Choice>
              <mc:Fallback>
                <p:oleObj name="Equation" r:id="rId12" imgW="1320480" imgH="253800" progId="Equation.DSMT4">
                  <p:embed/>
                  <p:pic>
                    <p:nvPicPr>
                      <p:cNvPr id="1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2896841"/>
                        <a:ext cx="3089275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70407"/>
              </p:ext>
            </p:extLst>
          </p:nvPr>
        </p:nvGraphicFramePr>
        <p:xfrm>
          <a:off x="6140450" y="3487391"/>
          <a:ext cx="1900238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14" imgW="863280" imgH="203040" progId="Equation.DSMT4">
                  <p:embed/>
                </p:oleObj>
              </mc:Choice>
              <mc:Fallback>
                <p:oleObj name="Equation" r:id="rId14" imgW="863280" imgH="203040" progId="Equation.DSMT4">
                  <p:embed/>
                  <p:pic>
                    <p:nvPicPr>
                      <p:cNvPr id="1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0450" y="3487391"/>
                        <a:ext cx="1900238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603750" y="4403378"/>
            <a:ext cx="428783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</a:rPr>
              <a:t>The equation of the line will be: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4702341"/>
              </p:ext>
            </p:extLst>
          </p:nvPr>
        </p:nvGraphicFramePr>
        <p:xfrm>
          <a:off x="5456238" y="4890741"/>
          <a:ext cx="221297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16" imgW="711000" imgH="203040" progId="Equation.DSMT4">
                  <p:embed/>
                </p:oleObj>
              </mc:Choice>
              <mc:Fallback>
                <p:oleObj name="Equation" r:id="rId16" imgW="711000" imgH="203040" progId="Equation.DSMT4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6238" y="4890741"/>
                        <a:ext cx="2212975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8201" name="Ink 14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66825" y="6653213"/>
              <a:ext cx="7938" cy="28575"/>
            </p14:xfrm>
          </p:contentPart>
        </mc:Choice>
        <mc:Fallback xmlns="">
          <p:pic>
            <p:nvPicPr>
              <p:cNvPr id="8201" name="Ink 14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257444" y="6643809"/>
                <a:ext cx="26701" cy="47384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036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940" y="209550"/>
            <a:ext cx="8534400" cy="7588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sz="2400" dirty="0"/>
              <a:t>Practice: Given that the slope of a line is -1/2 and that it crosses the point (3,5), find the Y-intercept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876167"/>
              </p:ext>
            </p:extLst>
          </p:nvPr>
        </p:nvGraphicFramePr>
        <p:xfrm>
          <a:off x="814884" y="1078706"/>
          <a:ext cx="1441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4" imgW="774360" imgH="431640" progId="Equation.DSMT4">
                  <p:embed/>
                </p:oleObj>
              </mc:Choice>
              <mc:Fallback>
                <p:oleObj name="Equation" r:id="rId4" imgW="774360" imgH="431640" progId="Equation.DSMT4">
                  <p:embed/>
                  <p:pic>
                    <p:nvPicPr>
                      <p:cNvPr id="717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884" y="1078706"/>
                        <a:ext cx="14414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013790"/>
              </p:ext>
            </p:extLst>
          </p:nvPr>
        </p:nvGraphicFramePr>
        <p:xfrm>
          <a:off x="2586534" y="1205706"/>
          <a:ext cx="1714500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6" imgW="774360" imgH="253800" progId="Equation.DSMT4">
                  <p:embed/>
                </p:oleObj>
              </mc:Choice>
              <mc:Fallback>
                <p:oleObj name="Equation" r:id="rId6" imgW="774360" imgH="253800" progId="Equation.DSMT4">
                  <p:embed/>
                  <p:pic>
                    <p:nvPicPr>
                      <p:cNvPr id="717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6534" y="1205706"/>
                        <a:ext cx="1714500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0868"/>
              </p:ext>
            </p:extLst>
          </p:nvPr>
        </p:nvGraphicFramePr>
        <p:xfrm>
          <a:off x="4697909" y="1267619"/>
          <a:ext cx="2305050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8" imgW="1041120" imgH="203040" progId="Equation.DSMT4">
                  <p:embed/>
                </p:oleObj>
              </mc:Choice>
              <mc:Fallback>
                <p:oleObj name="Equation" r:id="rId8" imgW="1041120" imgH="203040" progId="Equation.DSMT4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7909" y="1267619"/>
                        <a:ext cx="2305050" cy="449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1073150" y="2720975"/>
          <a:ext cx="182245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10" imgW="825480" imgH="431640" progId="Equation.DSMT4">
                  <p:embed/>
                </p:oleObj>
              </mc:Choice>
              <mc:Fallback>
                <p:oleObj name="Equation" r:id="rId10" imgW="825480" imgH="431640" progId="Equation.DSMT4">
                  <p:embed/>
                  <p:pic>
                    <p:nvPicPr>
                      <p:cNvPr id="717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2720975"/>
                        <a:ext cx="182245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Box 8"/>
          <p:cNvSpPr txBox="1">
            <a:spLocks noChangeArrowheads="1"/>
          </p:cNvSpPr>
          <p:nvPr/>
        </p:nvSpPr>
        <p:spPr bwMode="auto">
          <a:xfrm>
            <a:off x="4267200" y="2819400"/>
            <a:ext cx="42291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>
                <a:solidFill>
                  <a:srgbClr val="FF0000"/>
                </a:solidFill>
                <a:latin typeface="Georgia" pitchFamily="18" charset="0"/>
              </a:rPr>
              <a:t>Plug the information into the formula</a:t>
            </a:r>
          </a:p>
        </p:txBody>
      </p:sp>
      <p:graphicFrame>
        <p:nvGraphicFramePr>
          <p:cNvPr id="7174" name="Object 7"/>
          <p:cNvGraphicFramePr>
            <a:graphicFrameLocks noChangeAspect="1"/>
          </p:cNvGraphicFramePr>
          <p:nvPr/>
        </p:nvGraphicFramePr>
        <p:xfrm>
          <a:off x="814388" y="3603625"/>
          <a:ext cx="2424112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2" imgW="1054080" imgH="431640" progId="Equation.DSMT4">
                  <p:embed/>
                </p:oleObj>
              </mc:Choice>
              <mc:Fallback>
                <p:oleObj name="Equation" r:id="rId12" imgW="1054080" imgH="431640" progId="Equation.DSMT4">
                  <p:embed/>
                  <p:pic>
                    <p:nvPicPr>
                      <p:cNvPr id="717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88" y="3603625"/>
                        <a:ext cx="2424112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Box 11"/>
          <p:cNvSpPr txBox="1">
            <a:spLocks noChangeArrowheads="1"/>
          </p:cNvSpPr>
          <p:nvPr/>
        </p:nvSpPr>
        <p:spPr bwMode="auto">
          <a:xfrm>
            <a:off x="4229100" y="3790950"/>
            <a:ext cx="43243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>
                <a:solidFill>
                  <a:srgbClr val="FF0000"/>
                </a:solidFill>
                <a:latin typeface="Georgia" pitchFamily="18" charset="0"/>
              </a:rPr>
              <a:t>Plug the coordinates of the point into the formula</a:t>
            </a:r>
          </a:p>
        </p:txBody>
      </p:sp>
      <p:graphicFrame>
        <p:nvGraphicFramePr>
          <p:cNvPr id="7175" name="Object 8"/>
          <p:cNvGraphicFramePr>
            <a:graphicFrameLocks noChangeAspect="1"/>
          </p:cNvGraphicFramePr>
          <p:nvPr/>
        </p:nvGraphicFramePr>
        <p:xfrm>
          <a:off x="214313" y="4505325"/>
          <a:ext cx="211455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4" imgW="850680" imgH="431640" progId="Equation.DSMT4">
                  <p:embed/>
                </p:oleObj>
              </mc:Choice>
              <mc:Fallback>
                <p:oleObj name="Equation" r:id="rId14" imgW="850680" imgH="431640" progId="Equation.DSMT4">
                  <p:embed/>
                  <p:pic>
                    <p:nvPicPr>
                      <p:cNvPr id="7175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3" y="4505325"/>
                        <a:ext cx="211455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9"/>
          <p:cNvGraphicFramePr>
            <a:graphicFrameLocks noChangeAspect="1"/>
          </p:cNvGraphicFramePr>
          <p:nvPr/>
        </p:nvGraphicFramePr>
        <p:xfrm>
          <a:off x="898525" y="5745163"/>
          <a:ext cx="148272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6" imgW="596880" imgH="190440" progId="Equation.DSMT4">
                  <p:embed/>
                </p:oleObj>
              </mc:Choice>
              <mc:Fallback>
                <p:oleObj name="Equation" r:id="rId16" imgW="596880" imgH="190440" progId="Equation.DSMT4">
                  <p:embed/>
                  <p:pic>
                    <p:nvPicPr>
                      <p:cNvPr id="7176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8525" y="5745163"/>
                        <a:ext cx="148272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Box 14"/>
          <p:cNvSpPr txBox="1">
            <a:spLocks noChangeArrowheads="1"/>
          </p:cNvSpPr>
          <p:nvPr/>
        </p:nvSpPr>
        <p:spPr bwMode="auto">
          <a:xfrm>
            <a:off x="4248150" y="5110163"/>
            <a:ext cx="41148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600">
                <a:solidFill>
                  <a:srgbClr val="FF0000"/>
                </a:solidFill>
                <a:latin typeface="Georgia" pitchFamily="18" charset="0"/>
              </a:rPr>
              <a:t>The y-intercept is 6.5</a:t>
            </a:r>
          </a:p>
        </p:txBody>
      </p:sp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3922713" y="5514975"/>
          <a:ext cx="4789487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8" imgW="2108160" imgH="431640" progId="Equation.DSMT4">
                  <p:embed/>
                </p:oleObj>
              </mc:Choice>
              <mc:Fallback>
                <p:oleObj name="Equation" r:id="rId18" imgW="2108160" imgH="431640" progId="Equation.DSMT4">
                  <p:embed/>
                  <p:pic>
                    <p:nvPicPr>
                      <p:cNvPr id="1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2713" y="5514975"/>
                        <a:ext cx="4789487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63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718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0169D-C470-4AC9-9E24-A280B69C806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520" y="116632"/>
            <a:ext cx="8435280" cy="964704"/>
          </a:xfrm>
        </p:spPr>
        <p:txBody>
          <a:bodyPr/>
          <a:lstStyle/>
          <a:p>
            <a:pPr marL="0" indent="0">
              <a:buNone/>
            </a:pPr>
            <a:r>
              <a:rPr lang="en-CA" dirty="0"/>
              <a:t>Practice: Given info on each line from the left, match it with the correct linear function on the right: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AA52A08-7643-43CE-AF35-70107D206A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081975"/>
              </p:ext>
            </p:extLst>
          </p:nvPr>
        </p:nvGraphicFramePr>
        <p:xfrm>
          <a:off x="5959021" y="1295532"/>
          <a:ext cx="2328636" cy="496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4" imgW="952200" imgH="203040" progId="Equation.DSMT4">
                  <p:embed/>
                </p:oleObj>
              </mc:Choice>
              <mc:Fallback>
                <p:oleObj name="Equation" r:id="rId4" imgW="952200" imgH="2030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CAA52A08-7643-43CE-AF35-70107D206A3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59021" y="1295532"/>
                        <a:ext cx="2328636" cy="496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19DE345-F6B3-4787-AACD-A3783DBCA9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807409"/>
              </p:ext>
            </p:extLst>
          </p:nvPr>
        </p:nvGraphicFramePr>
        <p:xfrm>
          <a:off x="5973536" y="2219361"/>
          <a:ext cx="2048828" cy="964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6" imgW="838080" imgH="393480" progId="Equation.DSMT4">
                  <p:embed/>
                </p:oleObj>
              </mc:Choice>
              <mc:Fallback>
                <p:oleObj name="Equation" r:id="rId6" imgW="83808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19DE345-F6B3-4787-AACD-A3783DBCA9C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73536" y="2219361"/>
                        <a:ext cx="2048828" cy="964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5A1A87E3-F0C2-4CA1-8DE6-1C4486FE9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235757"/>
              </p:ext>
            </p:extLst>
          </p:nvPr>
        </p:nvGraphicFramePr>
        <p:xfrm>
          <a:off x="6012086" y="3714744"/>
          <a:ext cx="2390299" cy="497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8" imgW="977760" imgH="203040" progId="Equation.DSMT4">
                  <p:embed/>
                </p:oleObj>
              </mc:Choice>
              <mc:Fallback>
                <p:oleObj name="Equation" r:id="rId8" imgW="977760" imgH="2030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A1A87E3-F0C2-4CA1-8DE6-1C4486FE91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012086" y="3714744"/>
                        <a:ext cx="2390299" cy="497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CC5C5EE-33EF-4D07-BA98-550AE52EF7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9420"/>
              </p:ext>
            </p:extLst>
          </p:nvPr>
        </p:nvGraphicFramePr>
        <p:xfrm>
          <a:off x="5997575" y="4808538"/>
          <a:ext cx="2451100" cy="963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10" imgW="1002960" imgH="393480" progId="Equation.DSMT4">
                  <p:embed/>
                </p:oleObj>
              </mc:Choice>
              <mc:Fallback>
                <p:oleObj name="Equation" r:id="rId10" imgW="1002960" imgH="393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5CC5C5EE-33EF-4D07-BA98-550AE52EF7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997575" y="4808538"/>
                        <a:ext cx="2451100" cy="963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3E03A621-F8C3-47B4-B320-5595CF69B8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221604"/>
              </p:ext>
            </p:extLst>
          </p:nvPr>
        </p:nvGraphicFramePr>
        <p:xfrm>
          <a:off x="164434" y="1017349"/>
          <a:ext cx="2382823" cy="80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12" imgW="1168200" imgH="393480" progId="Equation.DSMT4">
                  <p:embed/>
                </p:oleObj>
              </mc:Choice>
              <mc:Fallback>
                <p:oleObj name="Equation" r:id="rId12" imgW="1168200" imgH="3934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3E03A621-F8C3-47B4-B320-5595CF69B81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64434" y="1017349"/>
                        <a:ext cx="2382823" cy="803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0210FB3-C384-45B9-AD09-5A3E519545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294950"/>
              </p:ext>
            </p:extLst>
          </p:nvPr>
        </p:nvGraphicFramePr>
        <p:xfrm>
          <a:off x="160339" y="3110819"/>
          <a:ext cx="2900363" cy="519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14" imgW="1422360" imgH="253800" progId="Equation.DSMT4">
                  <p:embed/>
                </p:oleObj>
              </mc:Choice>
              <mc:Fallback>
                <p:oleObj name="Equation" r:id="rId14" imgW="142236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0210FB3-C384-45B9-AD09-5A3E519545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60339" y="3110819"/>
                        <a:ext cx="2900363" cy="519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804DE3C0-5A02-490F-B5BD-922E622B60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089068"/>
              </p:ext>
            </p:extLst>
          </p:nvPr>
        </p:nvGraphicFramePr>
        <p:xfrm>
          <a:off x="164417" y="4890180"/>
          <a:ext cx="3211512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16" imgW="1574640" imgH="393480" progId="Equation.DSMT4">
                  <p:embed/>
                </p:oleObj>
              </mc:Choice>
              <mc:Fallback>
                <p:oleObj name="Equation" r:id="rId16" imgW="1574640" imgH="393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804DE3C0-5A02-490F-B5BD-922E622B60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64417" y="4890180"/>
                        <a:ext cx="3211512" cy="804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9860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itle 1"/>
          <p:cNvSpPr>
            <a:spLocks noGrp="1"/>
          </p:cNvSpPr>
          <p:nvPr>
            <p:ph type="title"/>
          </p:nvPr>
        </p:nvSpPr>
        <p:spPr>
          <a:xfrm>
            <a:off x="301625" y="653951"/>
            <a:ext cx="8534400" cy="7588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CA" sz="2500" dirty="0">
                <a:solidFill>
                  <a:schemeClr val="tx1"/>
                </a:solidFill>
              </a:rPr>
              <a:t>Challenge Problem: Graph the following lines and determine the coordinates of the vertices of the triangle, then find the area: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622300" y="1406525"/>
          <a:ext cx="68167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4" imgW="2387520" imgH="241200" progId="Equation.DSMT4">
                  <p:embed/>
                </p:oleObj>
              </mc:Choice>
              <mc:Fallback>
                <p:oleObj name="Equation" r:id="rId4" imgW="2387520" imgH="241200" progId="Equation.DSMT4">
                  <p:embed/>
                  <p:pic>
                    <p:nvPicPr>
                      <p:cNvPr id="102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" y="1406525"/>
                        <a:ext cx="6816725" cy="688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7" name="Picture 1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8150" y="2338388"/>
            <a:ext cx="4276725" cy="38354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2519363" y="4422775"/>
            <a:ext cx="107950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2736850" y="3990975"/>
            <a:ext cx="107950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2941638" y="3568700"/>
            <a:ext cx="107950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3168650" y="3136900"/>
            <a:ext cx="107950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3363913" y="2725738"/>
            <a:ext cx="107950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1" name="Oval 10"/>
          <p:cNvSpPr/>
          <p:nvPr/>
        </p:nvSpPr>
        <p:spPr>
          <a:xfrm>
            <a:off x="2311400" y="4830763"/>
            <a:ext cx="107950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2" name="Oval 11"/>
          <p:cNvSpPr/>
          <p:nvPr/>
        </p:nvSpPr>
        <p:spPr>
          <a:xfrm>
            <a:off x="2090738" y="5270500"/>
            <a:ext cx="107950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3" name="Oval 12"/>
          <p:cNvSpPr/>
          <p:nvPr/>
        </p:nvSpPr>
        <p:spPr>
          <a:xfrm>
            <a:off x="1881188" y="5688013"/>
            <a:ext cx="107950" cy="10795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760413" y="3290888"/>
            <a:ext cx="3848100" cy="19240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513013" y="5276850"/>
            <a:ext cx="107950" cy="107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Oval 16"/>
          <p:cNvSpPr/>
          <p:nvPr/>
        </p:nvSpPr>
        <p:spPr>
          <a:xfrm>
            <a:off x="2314575" y="4824413"/>
            <a:ext cx="107950" cy="107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2093913" y="4433888"/>
            <a:ext cx="107950" cy="107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1874838" y="3990975"/>
            <a:ext cx="107950" cy="107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1665288" y="3557588"/>
            <a:ext cx="107950" cy="107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1457325" y="3136900"/>
            <a:ext cx="107950" cy="107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2" name="Oval 21"/>
          <p:cNvSpPr/>
          <p:nvPr/>
        </p:nvSpPr>
        <p:spPr>
          <a:xfrm>
            <a:off x="1236663" y="2714625"/>
            <a:ext cx="107950" cy="10795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4" name="Straight Connector 23"/>
          <p:cNvCxnSpPr/>
          <p:nvPr/>
        </p:nvCxnSpPr>
        <p:spPr>
          <a:xfrm rot="16200000" flipV="1">
            <a:off x="218282" y="3183731"/>
            <a:ext cx="3422650" cy="17129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2516188" y="3557588"/>
            <a:ext cx="107950" cy="1079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6" name="Oval 25"/>
          <p:cNvSpPr/>
          <p:nvPr/>
        </p:nvSpPr>
        <p:spPr>
          <a:xfrm>
            <a:off x="3157538" y="3136900"/>
            <a:ext cx="107950" cy="1079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7" name="Oval 26"/>
          <p:cNvSpPr/>
          <p:nvPr/>
        </p:nvSpPr>
        <p:spPr>
          <a:xfrm>
            <a:off x="3798888" y="2714625"/>
            <a:ext cx="107950" cy="1079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8" name="Oval 27"/>
          <p:cNvSpPr/>
          <p:nvPr/>
        </p:nvSpPr>
        <p:spPr>
          <a:xfrm>
            <a:off x="1878013" y="3994150"/>
            <a:ext cx="107950" cy="1079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9" name="Oval 28"/>
          <p:cNvSpPr/>
          <p:nvPr/>
        </p:nvSpPr>
        <p:spPr>
          <a:xfrm>
            <a:off x="1233488" y="4402138"/>
            <a:ext cx="107950" cy="10795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31" name="Straight Connector 30"/>
          <p:cNvCxnSpPr/>
          <p:nvPr/>
        </p:nvCxnSpPr>
        <p:spPr>
          <a:xfrm rot="10800000" flipV="1">
            <a:off x="627063" y="2328863"/>
            <a:ext cx="3859212" cy="256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878388" y="2128837"/>
            <a:ext cx="32226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  <a:latin typeface="Georgia" pitchFamily="18" charset="0"/>
              </a:rPr>
              <a:t>Graph each line separately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64347" y="2755458"/>
            <a:ext cx="43995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  <a:latin typeface="Georgia" pitchFamily="18" charset="0"/>
              </a:rPr>
              <a:t>The points where the lines intersect will be the vertices of the triangle</a:t>
            </a:r>
          </a:p>
        </p:txBody>
      </p:sp>
      <p:graphicFrame>
        <p:nvGraphicFramePr>
          <p:cNvPr id="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383105"/>
              </p:ext>
            </p:extLst>
          </p:nvPr>
        </p:nvGraphicFramePr>
        <p:xfrm>
          <a:off x="3335338" y="3222625"/>
          <a:ext cx="574675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7" imgW="380880" imgH="253800" progId="Equation.DSMT4">
                  <p:embed/>
                </p:oleObj>
              </mc:Choice>
              <mc:Fallback>
                <p:oleObj name="Equation" r:id="rId7" imgW="380880" imgH="253800" progId="Equation.DSMT4">
                  <p:embed/>
                  <p:pic>
                    <p:nvPicPr>
                      <p:cNvPr id="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5338" y="3222625"/>
                        <a:ext cx="574675" cy="382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4"/>
          <p:cNvGraphicFramePr>
            <a:graphicFrameLocks noChangeAspect="1"/>
          </p:cNvGraphicFramePr>
          <p:nvPr/>
        </p:nvGraphicFramePr>
        <p:xfrm>
          <a:off x="1027113" y="3770313"/>
          <a:ext cx="669925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9" imgW="444240" imgH="253800" progId="Equation.DSMT4">
                  <p:embed/>
                </p:oleObj>
              </mc:Choice>
              <mc:Fallback>
                <p:oleObj name="Equation" r:id="rId9" imgW="444240" imgH="253800" progId="Equation.DSMT4">
                  <p:embed/>
                  <p:pic>
                    <p:nvPicPr>
                      <p:cNvPr id="81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3770313"/>
                        <a:ext cx="669925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393825" y="4773613"/>
          <a:ext cx="842963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11" imgW="558720" imgH="253800" progId="Equation.DSMT4">
                  <p:embed/>
                </p:oleObj>
              </mc:Choice>
              <mc:Fallback>
                <p:oleObj name="Equation" r:id="rId11" imgW="558720" imgH="253800" progId="Equation.DSMT4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3825" y="4773613"/>
                        <a:ext cx="842963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52BDE6AB-BF05-437B-A6CE-AF2592BBDC2D}"/>
              </a:ext>
            </a:extLst>
          </p:cNvPr>
          <p:cNvSpPr/>
          <p:nvPr/>
        </p:nvSpPr>
        <p:spPr>
          <a:xfrm>
            <a:off x="1943100" y="3200400"/>
            <a:ext cx="1289052" cy="16906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36DDEC-944F-437D-8558-82E9F4BCE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7479" y="3517012"/>
            <a:ext cx="4399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  <a:latin typeface="Georgia" pitchFamily="18" charset="0"/>
              </a:rPr>
              <a:t>The area of this box is A=6x8=48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34FB003-1033-4F0A-9CB5-336EFCEE5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1177" y="3910493"/>
            <a:ext cx="439953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 dirty="0">
                <a:solidFill>
                  <a:srgbClr val="FF0000"/>
                </a:solidFill>
                <a:latin typeface="Georgia" pitchFamily="18" charset="0"/>
              </a:rPr>
              <a:t>Now cut out these 3 triangles</a:t>
            </a:r>
          </a:p>
        </p:txBody>
      </p:sp>
      <p:sp>
        <p:nvSpPr>
          <p:cNvPr id="3" name="Right Triangle 2">
            <a:extLst>
              <a:ext uri="{FF2B5EF4-FFF2-40B4-BE49-F238E27FC236}">
                <a16:creationId xmlns:a16="http://schemas.microsoft.com/office/drawing/2014/main" id="{B83817AF-A6BC-4835-8A75-4DCA8520995E}"/>
              </a:ext>
            </a:extLst>
          </p:cNvPr>
          <p:cNvSpPr/>
          <p:nvPr/>
        </p:nvSpPr>
        <p:spPr>
          <a:xfrm>
            <a:off x="1958391" y="4102133"/>
            <a:ext cx="398191" cy="778952"/>
          </a:xfrm>
          <a:prstGeom prst="rtTriangle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Right Triangle 37">
            <a:extLst>
              <a:ext uri="{FF2B5EF4-FFF2-40B4-BE49-F238E27FC236}">
                <a16:creationId xmlns:a16="http://schemas.microsoft.com/office/drawing/2014/main" id="{60B7947E-D5A9-4F89-8705-E008D4973C14}"/>
              </a:ext>
            </a:extLst>
          </p:cNvPr>
          <p:cNvSpPr/>
          <p:nvPr/>
        </p:nvSpPr>
        <p:spPr>
          <a:xfrm flipH="1">
            <a:off x="2379935" y="3222625"/>
            <a:ext cx="836340" cy="1655252"/>
          </a:xfrm>
          <a:prstGeom prst="rtTriangle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5D6498A7-9E41-43B1-9CA1-8A69B21E4D29}"/>
              </a:ext>
            </a:extLst>
          </p:cNvPr>
          <p:cNvSpPr/>
          <p:nvPr/>
        </p:nvSpPr>
        <p:spPr>
          <a:xfrm rot="5400000">
            <a:off x="2159136" y="3015426"/>
            <a:ext cx="796485" cy="1200318"/>
          </a:xfrm>
          <a:prstGeom prst="rtTriangle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41" name="Object 3">
            <a:extLst>
              <a:ext uri="{FF2B5EF4-FFF2-40B4-BE49-F238E27FC236}">
                <a16:creationId xmlns:a16="http://schemas.microsoft.com/office/drawing/2014/main" id="{44BD274D-923E-4B3D-B1FE-FF1C2EC077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8611368"/>
              </p:ext>
            </p:extLst>
          </p:nvPr>
        </p:nvGraphicFramePr>
        <p:xfrm>
          <a:off x="4864100" y="4498975"/>
          <a:ext cx="919163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13" imgW="609480" imgH="177480" progId="Equation.DSMT4">
                  <p:embed/>
                </p:oleObj>
              </mc:Choice>
              <mc:Fallback>
                <p:oleObj name="Equation" r:id="rId13" imgW="609480" imgH="177480" progId="Equation.DSMT4">
                  <p:embed/>
                  <p:pic>
                    <p:nvPicPr>
                      <p:cNvPr id="41" name="Object 3">
                        <a:extLst>
                          <a:ext uri="{FF2B5EF4-FFF2-40B4-BE49-F238E27FC236}">
                            <a16:creationId xmlns:a16="http://schemas.microsoft.com/office/drawing/2014/main" id="{44BD274D-923E-4B3D-B1FE-FF1C2EC0772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4498975"/>
                        <a:ext cx="919163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3">
            <a:extLst>
              <a:ext uri="{FF2B5EF4-FFF2-40B4-BE49-F238E27FC236}">
                <a16:creationId xmlns:a16="http://schemas.microsoft.com/office/drawing/2014/main" id="{C87FC792-23E9-4637-92C2-2A3D46DDFB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879439"/>
              </p:ext>
            </p:extLst>
          </p:nvPr>
        </p:nvGraphicFramePr>
        <p:xfrm>
          <a:off x="5788604" y="4317206"/>
          <a:ext cx="7461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15" imgW="495000" imgH="431640" progId="Equation.DSMT4">
                  <p:embed/>
                </p:oleObj>
              </mc:Choice>
              <mc:Fallback>
                <p:oleObj name="Equation" r:id="rId15" imgW="495000" imgH="431640" progId="Equation.DSMT4">
                  <p:embed/>
                  <p:pic>
                    <p:nvPicPr>
                      <p:cNvPr id="42" name="Object 3">
                        <a:extLst>
                          <a:ext uri="{FF2B5EF4-FFF2-40B4-BE49-F238E27FC236}">
                            <a16:creationId xmlns:a16="http://schemas.microsoft.com/office/drawing/2014/main" id="{C87FC792-23E9-4637-92C2-2A3D46DDFB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604" y="4317206"/>
                        <a:ext cx="7461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3">
            <a:extLst>
              <a:ext uri="{FF2B5EF4-FFF2-40B4-BE49-F238E27FC236}">
                <a16:creationId xmlns:a16="http://schemas.microsoft.com/office/drawing/2014/main" id="{0EDA4981-5E94-436B-A0D0-41CEA8DB3D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9633269"/>
              </p:ext>
            </p:extLst>
          </p:nvPr>
        </p:nvGraphicFramePr>
        <p:xfrm>
          <a:off x="6526213" y="4316413"/>
          <a:ext cx="7270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17" imgW="482400" imgH="431640" progId="Equation.DSMT4">
                  <p:embed/>
                </p:oleObj>
              </mc:Choice>
              <mc:Fallback>
                <p:oleObj name="Equation" r:id="rId17" imgW="482400" imgH="431640" progId="Equation.DSMT4">
                  <p:embed/>
                  <p:pic>
                    <p:nvPicPr>
                      <p:cNvPr id="43" name="Object 3">
                        <a:extLst>
                          <a:ext uri="{FF2B5EF4-FFF2-40B4-BE49-F238E27FC236}">
                            <a16:creationId xmlns:a16="http://schemas.microsoft.com/office/drawing/2014/main" id="{0EDA4981-5E94-436B-A0D0-41CEA8DB3D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4316413"/>
                        <a:ext cx="7270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3">
            <a:extLst>
              <a:ext uri="{FF2B5EF4-FFF2-40B4-BE49-F238E27FC236}">
                <a16:creationId xmlns:a16="http://schemas.microsoft.com/office/drawing/2014/main" id="{1EC4E7CD-537C-4F56-87CB-C274912652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462378"/>
              </p:ext>
            </p:extLst>
          </p:nvPr>
        </p:nvGraphicFramePr>
        <p:xfrm>
          <a:off x="7306583" y="4316413"/>
          <a:ext cx="5556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19" imgW="368280" imgH="431640" progId="Equation.DSMT4">
                  <p:embed/>
                </p:oleObj>
              </mc:Choice>
              <mc:Fallback>
                <p:oleObj name="Equation" r:id="rId19" imgW="368280" imgH="431640" progId="Equation.DSMT4">
                  <p:embed/>
                  <p:pic>
                    <p:nvPicPr>
                      <p:cNvPr id="44" name="Object 3">
                        <a:extLst>
                          <a:ext uri="{FF2B5EF4-FFF2-40B4-BE49-F238E27FC236}">
                            <a16:creationId xmlns:a16="http://schemas.microsoft.com/office/drawing/2014/main" id="{1EC4E7CD-537C-4F56-87CB-C274912652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6583" y="4316413"/>
                        <a:ext cx="5556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3">
            <a:extLst>
              <a:ext uri="{FF2B5EF4-FFF2-40B4-BE49-F238E27FC236}">
                <a16:creationId xmlns:a16="http://schemas.microsoft.com/office/drawing/2014/main" id="{AC1453A9-AA89-4120-AB2F-35EC5675DF0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411575"/>
              </p:ext>
            </p:extLst>
          </p:nvPr>
        </p:nvGraphicFramePr>
        <p:xfrm>
          <a:off x="4862555" y="5057775"/>
          <a:ext cx="19716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Equation" r:id="rId21" imgW="1307880" imgH="177480" progId="Equation.DSMT4">
                  <p:embed/>
                </p:oleObj>
              </mc:Choice>
              <mc:Fallback>
                <p:oleObj name="Equation" r:id="rId21" imgW="1307880" imgH="177480" progId="Equation.DSMT4">
                  <p:embed/>
                  <p:pic>
                    <p:nvPicPr>
                      <p:cNvPr id="45" name="Object 3">
                        <a:extLst>
                          <a:ext uri="{FF2B5EF4-FFF2-40B4-BE49-F238E27FC236}">
                            <a16:creationId xmlns:a16="http://schemas.microsoft.com/office/drawing/2014/main" id="{AC1453A9-AA89-4120-AB2F-35EC5675DF0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2555" y="5057775"/>
                        <a:ext cx="19716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3">
            <a:extLst>
              <a:ext uri="{FF2B5EF4-FFF2-40B4-BE49-F238E27FC236}">
                <a16:creationId xmlns:a16="http://schemas.microsoft.com/office/drawing/2014/main" id="{10DAE1D5-20F8-4937-BB88-6275843F7E7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990195"/>
              </p:ext>
            </p:extLst>
          </p:nvPr>
        </p:nvGraphicFramePr>
        <p:xfrm>
          <a:off x="4862555" y="5421313"/>
          <a:ext cx="12065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23" imgW="799920" imgH="177480" progId="Equation.DSMT4">
                  <p:embed/>
                </p:oleObj>
              </mc:Choice>
              <mc:Fallback>
                <p:oleObj name="Equation" r:id="rId23" imgW="799920" imgH="177480" progId="Equation.DSMT4">
                  <p:embed/>
                  <p:pic>
                    <p:nvPicPr>
                      <p:cNvPr id="47" name="Object 3">
                        <a:extLst>
                          <a:ext uri="{FF2B5EF4-FFF2-40B4-BE49-F238E27FC236}">
                            <a16:creationId xmlns:a16="http://schemas.microsoft.com/office/drawing/2014/main" id="{10DAE1D5-20F8-4937-BB88-6275843F7E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2555" y="5421313"/>
                        <a:ext cx="12065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3">
            <a:extLst>
              <a:ext uri="{FF2B5EF4-FFF2-40B4-BE49-F238E27FC236}">
                <a16:creationId xmlns:a16="http://schemas.microsoft.com/office/drawing/2014/main" id="{C1619456-89EC-465E-A0FF-62FB1FB731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082739"/>
              </p:ext>
            </p:extLst>
          </p:nvPr>
        </p:nvGraphicFramePr>
        <p:xfrm>
          <a:off x="4872038" y="5780990"/>
          <a:ext cx="12827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6" name="Equation" r:id="rId25" imgW="850680" imgH="215640" progId="Equation.DSMT4">
                  <p:embed/>
                </p:oleObj>
              </mc:Choice>
              <mc:Fallback>
                <p:oleObj name="Equation" r:id="rId25" imgW="850680" imgH="215640" progId="Equation.DSMT4">
                  <p:embed/>
                  <p:pic>
                    <p:nvPicPr>
                      <p:cNvPr id="48" name="Object 3">
                        <a:extLst>
                          <a:ext uri="{FF2B5EF4-FFF2-40B4-BE49-F238E27FC236}">
                            <a16:creationId xmlns:a16="http://schemas.microsoft.com/office/drawing/2014/main" id="{C1619456-89EC-465E-A0FF-62FB1FB731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5780990"/>
                        <a:ext cx="12827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906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6" grpId="0" animBg="1"/>
      <p:bldP spid="16" grpId="1" animBg="1"/>
      <p:bldP spid="17" grpId="0" animBg="1"/>
      <p:bldP spid="18" grpId="0" animBg="1"/>
      <p:bldP spid="18" grpId="1" animBg="1"/>
      <p:bldP spid="19" grpId="0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5" grpId="0" animBg="1"/>
      <p:bldP spid="25" grpId="1" animBg="1"/>
      <p:bldP spid="26" grpId="0" animBg="1"/>
      <p:bldP spid="27" grpId="0" animBg="1"/>
      <p:bldP spid="27" grpId="1" animBg="1"/>
      <p:bldP spid="28" grpId="0" animBg="1"/>
      <p:bldP spid="29" grpId="0" animBg="1"/>
      <p:bldP spid="29" grpId="1" animBg="1"/>
      <p:bldP spid="33" grpId="0"/>
      <p:bldP spid="34" grpId="0"/>
      <p:bldP spid="2" grpId="0" animBg="1"/>
      <p:bldP spid="36" grpId="0"/>
      <p:bldP spid="37" grpId="0"/>
      <p:bldP spid="3" grpId="0" animBg="1"/>
      <p:bldP spid="38" grpId="0" animBg="1"/>
      <p:bldP spid="4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066130"/>
          </a:xfrm>
        </p:spPr>
        <p:txBody>
          <a:bodyPr>
            <a:normAutofit fontScale="90000"/>
          </a:bodyPr>
          <a:lstStyle/>
          <a:p>
            <a:r>
              <a:rPr lang="en-CA" sz="27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triangle has vertices at points A(3,0), b(8,0), and C(5,10).  A line is drawn from the origin to cut the triangle in half.  What is the equation of this line?</a:t>
            </a:r>
            <a:endParaRPr lang="en-CA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583E28-39E0-49DB-A12E-C12E7803545D}"/>
              </a:ext>
            </a:extLst>
          </p:cNvPr>
          <p:cNvSpPr txBox="1"/>
          <p:nvPr/>
        </p:nvSpPr>
        <p:spPr>
          <a:xfrm>
            <a:off x="179512" y="1340768"/>
            <a:ext cx="5590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The centroid of a circle is a point that in the circle that contains the center of gravity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FD7953-1257-4603-B658-A5BC36B8CDD8}"/>
              </a:ext>
            </a:extLst>
          </p:cNvPr>
          <p:cNvSpPr txBox="1"/>
          <p:nvPr/>
        </p:nvSpPr>
        <p:spPr>
          <a:xfrm>
            <a:off x="179512" y="1987099"/>
            <a:ext cx="6304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Any line that crosses the centroid of a triangle will cut the area of the triangle in half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AEBD60-278E-42E7-860C-214CFE34F44F}"/>
              </a:ext>
            </a:extLst>
          </p:cNvPr>
          <p:cNvSpPr txBox="1"/>
          <p:nvPr/>
        </p:nvSpPr>
        <p:spPr>
          <a:xfrm>
            <a:off x="139485" y="2636912"/>
            <a:ext cx="6304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To find the coordinates of the centroid, take the averages of all 3 x-coordinates and all 3 y-coordinates.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525280E-AA29-45D4-A664-A06514576CD4}"/>
              </a:ext>
            </a:extLst>
          </p:cNvPr>
          <p:cNvCxnSpPr/>
          <p:nvPr/>
        </p:nvCxnSpPr>
        <p:spPr>
          <a:xfrm>
            <a:off x="467544" y="6381328"/>
            <a:ext cx="4176464" cy="0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8279BF6-E51D-4B05-AA10-50510E4CDB7B}"/>
              </a:ext>
            </a:extLst>
          </p:cNvPr>
          <p:cNvCxnSpPr>
            <a:cxnSpLocks/>
          </p:cNvCxnSpPr>
          <p:nvPr/>
        </p:nvCxnSpPr>
        <p:spPr>
          <a:xfrm flipV="1">
            <a:off x="467544" y="3564632"/>
            <a:ext cx="0" cy="2816696"/>
          </a:xfrm>
          <a:prstGeom prst="straightConnector1">
            <a:avLst/>
          </a:prstGeom>
          <a:ln w="38100">
            <a:solidFill>
              <a:schemeClr val="tx1"/>
            </a:solidFill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FC31F362-DD43-4CD3-80A1-E6DC91EA1572}"/>
              </a:ext>
            </a:extLst>
          </p:cNvPr>
          <p:cNvSpPr/>
          <p:nvPr/>
        </p:nvSpPr>
        <p:spPr>
          <a:xfrm>
            <a:off x="1475656" y="6309329"/>
            <a:ext cx="144012" cy="1439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A1ACCF6-EC70-4CD0-802D-896782BEB996}"/>
              </a:ext>
            </a:extLst>
          </p:cNvPr>
          <p:cNvSpPr/>
          <p:nvPr/>
        </p:nvSpPr>
        <p:spPr>
          <a:xfrm>
            <a:off x="3779912" y="6309329"/>
            <a:ext cx="144012" cy="1439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6348392-3B3E-4A07-B01C-8F54E3E118F1}"/>
              </a:ext>
            </a:extLst>
          </p:cNvPr>
          <p:cNvSpPr/>
          <p:nvPr/>
        </p:nvSpPr>
        <p:spPr>
          <a:xfrm>
            <a:off x="2627784" y="3976032"/>
            <a:ext cx="144012" cy="1439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4DE3CC7E-4B82-4DA4-9876-48BD58E993BA}"/>
              </a:ext>
            </a:extLst>
          </p:cNvPr>
          <p:cNvSpPr/>
          <p:nvPr/>
        </p:nvSpPr>
        <p:spPr>
          <a:xfrm>
            <a:off x="1547662" y="4077074"/>
            <a:ext cx="2304239" cy="2304254"/>
          </a:xfrm>
          <a:prstGeom prst="triangle">
            <a:avLst/>
          </a:prstGeom>
          <a:solidFill>
            <a:srgbClr val="00B0F0">
              <a:alpha val="4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1B9F1CB-D468-4245-83D9-EA41D6975E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4161440"/>
              </p:ext>
            </p:extLst>
          </p:nvPr>
        </p:nvGraphicFramePr>
        <p:xfrm>
          <a:off x="1209076" y="6411568"/>
          <a:ext cx="626620" cy="32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482400" imgH="253800" progId="Equation.DSMT4">
                  <p:embed/>
                </p:oleObj>
              </mc:Choice>
              <mc:Fallback>
                <p:oleObj name="Equation" r:id="rId4" imgW="482400" imgH="25380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91B9F1CB-D468-4245-83D9-EA41D6975EB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9076" y="6411568"/>
                        <a:ext cx="626620" cy="32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AF045B02-5D2B-45D4-BB87-9F010C43E1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378052"/>
              </p:ext>
            </p:extLst>
          </p:nvPr>
        </p:nvGraphicFramePr>
        <p:xfrm>
          <a:off x="3563888" y="6411568"/>
          <a:ext cx="626620" cy="32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482400" imgH="253800" progId="Equation.DSMT4">
                  <p:embed/>
                </p:oleObj>
              </mc:Choice>
              <mc:Fallback>
                <p:oleObj name="Equation" r:id="rId6" imgW="482400" imgH="25380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AF045B02-5D2B-45D4-BB87-9F010C43E1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63888" y="6411568"/>
                        <a:ext cx="626620" cy="32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B8E4DD2D-7A16-4E94-A22C-21DDC41AD0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020103"/>
              </p:ext>
            </p:extLst>
          </p:nvPr>
        </p:nvGraphicFramePr>
        <p:xfrm>
          <a:off x="2355186" y="3659814"/>
          <a:ext cx="689189" cy="320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545760" imgH="253800" progId="Equation.DSMT4">
                  <p:embed/>
                </p:oleObj>
              </mc:Choice>
              <mc:Fallback>
                <p:oleObj name="Equation" r:id="rId8" imgW="545760" imgH="2538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B8E4DD2D-7A16-4E94-A22C-21DDC41AD0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55186" y="3659814"/>
                        <a:ext cx="689189" cy="3205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625A4B6-3D6B-4DD7-BCA0-DBB091708FD3}"/>
              </a:ext>
            </a:extLst>
          </p:cNvPr>
          <p:cNvCxnSpPr>
            <a:cxnSpLocks/>
          </p:cNvCxnSpPr>
          <p:nvPr/>
        </p:nvCxnSpPr>
        <p:spPr>
          <a:xfrm flipV="1">
            <a:off x="467544" y="4509120"/>
            <a:ext cx="4176464" cy="1872208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06BBEE28-3A12-492A-B807-2619A3C6C1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943511"/>
              </p:ext>
            </p:extLst>
          </p:nvPr>
        </p:nvGraphicFramePr>
        <p:xfrm>
          <a:off x="4597400" y="4275138"/>
          <a:ext cx="5937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469800" imgH="228600" progId="Equation.DSMT4">
                  <p:embed/>
                </p:oleObj>
              </mc:Choice>
              <mc:Fallback>
                <p:oleObj name="Equation" r:id="rId10" imgW="469800" imgH="22860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06BBEE28-3A12-492A-B807-2619A3C6C1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597400" y="4275138"/>
                        <a:ext cx="593725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>
            <a:extLst>
              <a:ext uri="{FF2B5EF4-FFF2-40B4-BE49-F238E27FC236}">
                <a16:creationId xmlns:a16="http://schemas.microsoft.com/office/drawing/2014/main" id="{E4CF4449-ECEF-4900-8EF8-78A0A4AF458C}"/>
              </a:ext>
            </a:extLst>
          </p:cNvPr>
          <p:cNvSpPr/>
          <p:nvPr/>
        </p:nvSpPr>
        <p:spPr>
          <a:xfrm>
            <a:off x="2627784" y="5341572"/>
            <a:ext cx="144012" cy="14399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46FE2830-E413-46DA-9823-AE4EDBCC26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0011540"/>
              </p:ext>
            </p:extLst>
          </p:nvPr>
        </p:nvGraphicFramePr>
        <p:xfrm>
          <a:off x="2279902" y="5482048"/>
          <a:ext cx="785812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4" name="Equation" r:id="rId12" imgW="622080" imgH="482400" progId="Equation.DSMT4">
                  <p:embed/>
                </p:oleObj>
              </mc:Choice>
              <mc:Fallback>
                <p:oleObj name="Equation" r:id="rId12" imgW="622080" imgH="4824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46FE2830-E413-46DA-9823-AE4EDBCC26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279902" y="5482048"/>
                        <a:ext cx="785812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32E65A96-A6C5-45D3-956E-DA15B9CA62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677677"/>
              </p:ext>
            </p:extLst>
          </p:nvPr>
        </p:nvGraphicFramePr>
        <p:xfrm>
          <a:off x="6145038" y="1522361"/>
          <a:ext cx="658713" cy="455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4" imgW="330120" imgH="228600" progId="Equation.DSMT4">
                  <p:embed/>
                </p:oleObj>
              </mc:Choice>
              <mc:Fallback>
                <p:oleObj name="Equation" r:id="rId14" imgW="330120" imgH="22860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32E65A96-A6C5-45D3-956E-DA15B9CA625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145038" y="1522361"/>
                        <a:ext cx="658713" cy="455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9501395E-4CCE-4603-B774-37B762D453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55546"/>
              </p:ext>
            </p:extLst>
          </p:nvPr>
        </p:nvGraphicFramePr>
        <p:xfrm>
          <a:off x="6804248" y="1382353"/>
          <a:ext cx="1114552" cy="7839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6" imgW="558720" imgH="393480" progId="Equation.DSMT4">
                  <p:embed/>
                </p:oleObj>
              </mc:Choice>
              <mc:Fallback>
                <p:oleObj name="Equation" r:id="rId16" imgW="558720" imgH="39348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9501395E-4CCE-4603-B774-37B762D453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804248" y="1382353"/>
                        <a:ext cx="1114552" cy="7839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1CF9BAE3-5DD4-4A54-B06F-ED80D80AD4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7378460"/>
              </p:ext>
            </p:extLst>
          </p:nvPr>
        </p:nvGraphicFramePr>
        <p:xfrm>
          <a:off x="7955879" y="1378345"/>
          <a:ext cx="661217" cy="78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Equation" r:id="rId18" imgW="330120" imgH="393480" progId="Equation.DSMT4">
                  <p:embed/>
                </p:oleObj>
              </mc:Choice>
              <mc:Fallback>
                <p:oleObj name="Equation" r:id="rId18" imgW="330120" imgH="3934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1CF9BAE3-5DD4-4A54-B06F-ED80D80AD4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955879" y="1378345"/>
                        <a:ext cx="661217" cy="783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FB6DA751-C673-420E-A62C-CB6FB0D7A9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675139"/>
              </p:ext>
            </p:extLst>
          </p:nvPr>
        </p:nvGraphicFramePr>
        <p:xfrm>
          <a:off x="6169025" y="2301875"/>
          <a:ext cx="6842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Equation" r:id="rId20" imgW="342720" imgH="241200" progId="Equation.DSMT4">
                  <p:embed/>
                </p:oleObj>
              </mc:Choice>
              <mc:Fallback>
                <p:oleObj name="Equation" r:id="rId20" imgW="342720" imgH="241200" progId="Equation.DSMT4">
                  <p:embed/>
                  <p:pic>
                    <p:nvPicPr>
                      <p:cNvPr id="27" name="Object 26">
                        <a:extLst>
                          <a:ext uri="{FF2B5EF4-FFF2-40B4-BE49-F238E27FC236}">
                            <a16:creationId xmlns:a16="http://schemas.microsoft.com/office/drawing/2014/main" id="{FB6DA751-C673-420E-A62C-CB6FB0D7A9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169025" y="2301875"/>
                        <a:ext cx="684213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>
            <a:extLst>
              <a:ext uri="{FF2B5EF4-FFF2-40B4-BE49-F238E27FC236}">
                <a16:creationId xmlns:a16="http://schemas.microsoft.com/office/drawing/2014/main" id="{5FF75BCC-965C-4EFF-B39A-A32163071A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552969"/>
              </p:ext>
            </p:extLst>
          </p:nvPr>
        </p:nvGraphicFramePr>
        <p:xfrm>
          <a:off x="6753225" y="2174875"/>
          <a:ext cx="129222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Equation" r:id="rId22" imgW="647640" imgH="393480" progId="Equation.DSMT4">
                  <p:embed/>
                </p:oleObj>
              </mc:Choice>
              <mc:Fallback>
                <p:oleObj name="Equation" r:id="rId22" imgW="647640" imgH="393480" progId="Equation.DSMT4">
                  <p:embed/>
                  <p:pic>
                    <p:nvPicPr>
                      <p:cNvPr id="28" name="Object 27">
                        <a:extLst>
                          <a:ext uri="{FF2B5EF4-FFF2-40B4-BE49-F238E27FC236}">
                            <a16:creationId xmlns:a16="http://schemas.microsoft.com/office/drawing/2014/main" id="{5FF75BCC-965C-4EFF-B39A-A32163071A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753225" y="2174875"/>
                        <a:ext cx="1292225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64C04B8E-5156-4523-A022-77B7D22468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1267853"/>
              </p:ext>
            </p:extLst>
          </p:nvPr>
        </p:nvGraphicFramePr>
        <p:xfrm>
          <a:off x="7992958" y="2171188"/>
          <a:ext cx="661217" cy="7839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24" imgW="330120" imgH="393480" progId="Equation.DSMT4">
                  <p:embed/>
                </p:oleObj>
              </mc:Choice>
              <mc:Fallback>
                <p:oleObj name="Equation" r:id="rId24" imgW="330120" imgH="393480" progId="Equation.DSMT4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64C04B8E-5156-4523-A022-77B7D22468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7992958" y="2171188"/>
                        <a:ext cx="661217" cy="7839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>
            <a:extLst>
              <a:ext uri="{FF2B5EF4-FFF2-40B4-BE49-F238E27FC236}">
                <a16:creationId xmlns:a16="http://schemas.microsoft.com/office/drawing/2014/main" id="{9059FAA6-B5C9-4FCC-BFEE-3F3772B9AA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6758277"/>
              </p:ext>
            </p:extLst>
          </p:nvPr>
        </p:nvGraphicFramePr>
        <p:xfrm>
          <a:off x="2279901" y="5482047"/>
          <a:ext cx="877675" cy="646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26" imgW="583920" imgH="431640" progId="Equation.DSMT4">
                  <p:embed/>
                </p:oleObj>
              </mc:Choice>
              <mc:Fallback>
                <p:oleObj name="Equation" r:id="rId26" imgW="583920" imgH="431640" progId="Equation.DSMT4">
                  <p:embed/>
                  <p:pic>
                    <p:nvPicPr>
                      <p:cNvPr id="30" name="Object 29">
                        <a:extLst>
                          <a:ext uri="{FF2B5EF4-FFF2-40B4-BE49-F238E27FC236}">
                            <a16:creationId xmlns:a16="http://schemas.microsoft.com/office/drawing/2014/main" id="{9059FAA6-B5C9-4FCC-BFEE-3F3772B9AAA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279901" y="5482047"/>
                        <a:ext cx="877675" cy="646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>
            <a:extLst>
              <a:ext uri="{FF2B5EF4-FFF2-40B4-BE49-F238E27FC236}">
                <a16:creationId xmlns:a16="http://schemas.microsoft.com/office/drawing/2014/main" id="{E7CF0422-F6A8-44B0-9B08-710EB28601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9796852"/>
              </p:ext>
            </p:extLst>
          </p:nvPr>
        </p:nvGraphicFramePr>
        <p:xfrm>
          <a:off x="5313441" y="3250373"/>
          <a:ext cx="91281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2" name="Equation" r:id="rId28" imgW="457200" imgH="444240" progId="Equation.DSMT4">
                  <p:embed/>
                </p:oleObj>
              </mc:Choice>
              <mc:Fallback>
                <p:oleObj name="Equation" r:id="rId28" imgW="457200" imgH="444240" progId="Equation.DSMT4">
                  <p:embed/>
                  <p:pic>
                    <p:nvPicPr>
                      <p:cNvPr id="31" name="Object 30">
                        <a:extLst>
                          <a:ext uri="{FF2B5EF4-FFF2-40B4-BE49-F238E27FC236}">
                            <a16:creationId xmlns:a16="http://schemas.microsoft.com/office/drawing/2014/main" id="{E7CF0422-F6A8-44B0-9B08-710EB28601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5313441" y="3250373"/>
                        <a:ext cx="912812" cy="885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777E2931-93C1-4746-98D2-3DB217FAAB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2263583"/>
              </p:ext>
            </p:extLst>
          </p:nvPr>
        </p:nvGraphicFramePr>
        <p:xfrm>
          <a:off x="6192838" y="3284984"/>
          <a:ext cx="6604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3" name="Equation" r:id="rId30" imgW="330120" imgH="393480" progId="Equation.DSMT4">
                  <p:embed/>
                </p:oleObj>
              </mc:Choice>
              <mc:Fallback>
                <p:oleObj name="Equation" r:id="rId30" imgW="330120" imgH="393480" progId="Equation.DSMT4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:a16="http://schemas.microsoft.com/office/drawing/2014/main" id="{777E2931-93C1-4746-98D2-3DB217FAAB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192838" y="3284984"/>
                        <a:ext cx="66040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810464B6-C060-41A1-92CB-F8A5E5F856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403533"/>
              </p:ext>
            </p:extLst>
          </p:nvPr>
        </p:nvGraphicFramePr>
        <p:xfrm>
          <a:off x="6820821" y="3273876"/>
          <a:ext cx="5334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4" name="Equation" r:id="rId32" imgW="266400" imgH="393480" progId="Equation.DSMT4">
                  <p:embed/>
                </p:oleObj>
              </mc:Choice>
              <mc:Fallback>
                <p:oleObj name="Equation" r:id="rId32" imgW="266400" imgH="39348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810464B6-C060-41A1-92CB-F8A5E5F856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6820821" y="3273876"/>
                        <a:ext cx="53340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AA12AA98-6641-4D70-9447-E65527296D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5960"/>
              </p:ext>
            </p:extLst>
          </p:nvPr>
        </p:nvGraphicFramePr>
        <p:xfrm>
          <a:off x="5232845" y="4317978"/>
          <a:ext cx="9652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34" imgW="482400" imgH="393480" progId="Equation.DSMT4">
                  <p:embed/>
                </p:oleObj>
              </mc:Choice>
              <mc:Fallback>
                <p:oleObj name="Equation" r:id="rId34" imgW="482400" imgH="39348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AA12AA98-6641-4D70-9447-E65527296DE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5232845" y="4317978"/>
                        <a:ext cx="96520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525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10" grpId="0" animBg="1"/>
      <p:bldP spid="11" grpId="0" animBg="1"/>
      <p:bldP spid="12" grpId="0" animBg="1"/>
      <p:bldP spid="13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62BC2D9-9DAE-4FA4-A363-C3DD143C0BC5}"/>
              </a:ext>
            </a:extLst>
          </p:cNvPr>
          <p:cNvSpPr txBox="1">
            <a:spLocks/>
          </p:cNvSpPr>
          <p:nvPr/>
        </p:nvSpPr>
        <p:spPr>
          <a:xfrm>
            <a:off x="196616" y="188639"/>
            <a:ext cx="8479840" cy="170749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dirty="0"/>
              <a:t>Q: Given the rectangle, how many squares does the diagonal cross?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A9B79A-092D-47A5-BD44-8A7ED4A28059}"/>
              </a:ext>
            </a:extLst>
          </p:cNvPr>
          <p:cNvSpPr/>
          <p:nvPr/>
        </p:nvSpPr>
        <p:spPr>
          <a:xfrm>
            <a:off x="5143568" y="1302355"/>
            <a:ext cx="3492000" cy="143224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215B895-249C-4928-8F09-B37FC487BFB2}"/>
              </a:ext>
            </a:extLst>
          </p:cNvPr>
          <p:cNvCxnSpPr/>
          <p:nvPr/>
        </p:nvCxnSpPr>
        <p:spPr>
          <a:xfrm flipH="1">
            <a:off x="5143568" y="1438349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9014D7D-2038-493F-AC15-CD3F520F3C07}"/>
              </a:ext>
            </a:extLst>
          </p:cNvPr>
          <p:cNvCxnSpPr/>
          <p:nvPr/>
        </p:nvCxnSpPr>
        <p:spPr>
          <a:xfrm flipH="1">
            <a:off x="5143568" y="1582365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0C3ADB0-D7B0-45ED-98D2-BDE1AA71AF0E}"/>
              </a:ext>
            </a:extLst>
          </p:cNvPr>
          <p:cNvCxnSpPr/>
          <p:nvPr/>
        </p:nvCxnSpPr>
        <p:spPr>
          <a:xfrm flipH="1">
            <a:off x="5143568" y="1726381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51EC6F3-440A-4AEE-83D7-9DE08F8BC898}"/>
              </a:ext>
            </a:extLst>
          </p:cNvPr>
          <p:cNvCxnSpPr/>
          <p:nvPr/>
        </p:nvCxnSpPr>
        <p:spPr>
          <a:xfrm flipH="1">
            <a:off x="5143568" y="1870397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CFF622-D640-4DC1-AF6C-EE8DBC9FC018}"/>
              </a:ext>
            </a:extLst>
          </p:cNvPr>
          <p:cNvCxnSpPr/>
          <p:nvPr/>
        </p:nvCxnSpPr>
        <p:spPr>
          <a:xfrm flipH="1">
            <a:off x="5143568" y="2014413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79EA2C3-9338-422B-8578-6EA8F10562F6}"/>
              </a:ext>
            </a:extLst>
          </p:cNvPr>
          <p:cNvCxnSpPr/>
          <p:nvPr/>
        </p:nvCxnSpPr>
        <p:spPr>
          <a:xfrm flipH="1">
            <a:off x="5143568" y="2158429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4246F1B-DD8D-4AA2-B3EA-4E0A07189767}"/>
              </a:ext>
            </a:extLst>
          </p:cNvPr>
          <p:cNvCxnSpPr/>
          <p:nvPr/>
        </p:nvCxnSpPr>
        <p:spPr>
          <a:xfrm flipH="1">
            <a:off x="5143568" y="2302445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57F4B4E-8265-4D5E-8690-98F3DEB02C65}"/>
              </a:ext>
            </a:extLst>
          </p:cNvPr>
          <p:cNvCxnSpPr/>
          <p:nvPr/>
        </p:nvCxnSpPr>
        <p:spPr>
          <a:xfrm flipH="1">
            <a:off x="5143568" y="2446461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67377EA-E782-4AEF-91E1-90F46864EB8B}"/>
              </a:ext>
            </a:extLst>
          </p:cNvPr>
          <p:cNvCxnSpPr/>
          <p:nvPr/>
        </p:nvCxnSpPr>
        <p:spPr>
          <a:xfrm flipH="1">
            <a:off x="5143568" y="2590477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6951B1B-0ADE-4239-83F5-8A8C95744360}"/>
              </a:ext>
            </a:extLst>
          </p:cNvPr>
          <p:cNvCxnSpPr/>
          <p:nvPr/>
        </p:nvCxnSpPr>
        <p:spPr>
          <a:xfrm flipH="1">
            <a:off x="5280866" y="1302355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57D44C2-235E-456A-9871-6221BBC4ABBE}"/>
              </a:ext>
            </a:extLst>
          </p:cNvPr>
          <p:cNvCxnSpPr/>
          <p:nvPr/>
        </p:nvCxnSpPr>
        <p:spPr>
          <a:xfrm flipH="1">
            <a:off x="5433266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86D4379-953F-47CE-9CDF-AE25EBCBA57C}"/>
              </a:ext>
            </a:extLst>
          </p:cNvPr>
          <p:cNvCxnSpPr/>
          <p:nvPr/>
        </p:nvCxnSpPr>
        <p:spPr>
          <a:xfrm flipH="1">
            <a:off x="55756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103405E-22FA-4779-ABA1-23974BEC82AE}"/>
              </a:ext>
            </a:extLst>
          </p:cNvPr>
          <p:cNvCxnSpPr/>
          <p:nvPr/>
        </p:nvCxnSpPr>
        <p:spPr>
          <a:xfrm flipH="1">
            <a:off x="57280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67D9ACE-42BE-4DE0-AF2E-49BCEFD5AE2E}"/>
              </a:ext>
            </a:extLst>
          </p:cNvPr>
          <p:cNvCxnSpPr/>
          <p:nvPr/>
        </p:nvCxnSpPr>
        <p:spPr>
          <a:xfrm flipH="1">
            <a:off x="58804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38206C3-41FC-4191-B890-D20DF3B9FEB7}"/>
              </a:ext>
            </a:extLst>
          </p:cNvPr>
          <p:cNvCxnSpPr/>
          <p:nvPr/>
        </p:nvCxnSpPr>
        <p:spPr>
          <a:xfrm flipH="1">
            <a:off x="60328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DA84C2-3BA3-4C30-B0B2-7E6405618100}"/>
              </a:ext>
            </a:extLst>
          </p:cNvPr>
          <p:cNvCxnSpPr/>
          <p:nvPr/>
        </p:nvCxnSpPr>
        <p:spPr>
          <a:xfrm flipH="1">
            <a:off x="61852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E0C889F-BD5D-4EBD-8C41-94657B7D1CA0}"/>
              </a:ext>
            </a:extLst>
          </p:cNvPr>
          <p:cNvCxnSpPr/>
          <p:nvPr/>
        </p:nvCxnSpPr>
        <p:spPr>
          <a:xfrm flipH="1">
            <a:off x="63376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333337A-371A-4470-B320-17E5A8D45DF2}"/>
              </a:ext>
            </a:extLst>
          </p:cNvPr>
          <p:cNvCxnSpPr/>
          <p:nvPr/>
        </p:nvCxnSpPr>
        <p:spPr>
          <a:xfrm flipH="1">
            <a:off x="64900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F42DEF0-6EE0-4ADD-9A17-CCBEDFCC2D2C}"/>
              </a:ext>
            </a:extLst>
          </p:cNvPr>
          <p:cNvCxnSpPr/>
          <p:nvPr/>
        </p:nvCxnSpPr>
        <p:spPr>
          <a:xfrm flipH="1">
            <a:off x="66424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F582D14-EE6D-42DE-AA44-BC944950D36C}"/>
              </a:ext>
            </a:extLst>
          </p:cNvPr>
          <p:cNvCxnSpPr/>
          <p:nvPr/>
        </p:nvCxnSpPr>
        <p:spPr>
          <a:xfrm flipH="1">
            <a:off x="67948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5AA58EF-2028-4338-8FD8-9166DD1E0F94}"/>
              </a:ext>
            </a:extLst>
          </p:cNvPr>
          <p:cNvCxnSpPr/>
          <p:nvPr/>
        </p:nvCxnSpPr>
        <p:spPr>
          <a:xfrm flipH="1">
            <a:off x="69472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3C2FBC-68BF-4F99-894F-5EF985C87807}"/>
              </a:ext>
            </a:extLst>
          </p:cNvPr>
          <p:cNvCxnSpPr/>
          <p:nvPr/>
        </p:nvCxnSpPr>
        <p:spPr>
          <a:xfrm flipH="1">
            <a:off x="70996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9F49CD8-A225-45CB-835D-AF52DAF4A348}"/>
              </a:ext>
            </a:extLst>
          </p:cNvPr>
          <p:cNvCxnSpPr/>
          <p:nvPr/>
        </p:nvCxnSpPr>
        <p:spPr>
          <a:xfrm flipH="1">
            <a:off x="72520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7C8CA55-D8F9-43C2-8C3C-8AEE0E99E517}"/>
              </a:ext>
            </a:extLst>
          </p:cNvPr>
          <p:cNvCxnSpPr/>
          <p:nvPr/>
        </p:nvCxnSpPr>
        <p:spPr>
          <a:xfrm flipH="1">
            <a:off x="74044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CF43ECFF-B7A6-4211-AEB3-BED853E64452}"/>
              </a:ext>
            </a:extLst>
          </p:cNvPr>
          <p:cNvCxnSpPr/>
          <p:nvPr/>
        </p:nvCxnSpPr>
        <p:spPr>
          <a:xfrm flipH="1">
            <a:off x="75568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99DFE48-3D76-4AA0-8334-0C4ECD058F49}"/>
              </a:ext>
            </a:extLst>
          </p:cNvPr>
          <p:cNvCxnSpPr/>
          <p:nvPr/>
        </p:nvCxnSpPr>
        <p:spPr>
          <a:xfrm flipH="1">
            <a:off x="77092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76934E-7277-4807-A51F-91E5042E3509}"/>
              </a:ext>
            </a:extLst>
          </p:cNvPr>
          <p:cNvCxnSpPr/>
          <p:nvPr/>
        </p:nvCxnSpPr>
        <p:spPr>
          <a:xfrm flipH="1">
            <a:off x="78616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853A888-0D17-4F9D-8F77-721A244A21B0}"/>
              </a:ext>
            </a:extLst>
          </p:cNvPr>
          <p:cNvCxnSpPr/>
          <p:nvPr/>
        </p:nvCxnSpPr>
        <p:spPr>
          <a:xfrm flipH="1">
            <a:off x="80140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E428A7F-7426-4144-86CA-4B1CC024D080}"/>
              </a:ext>
            </a:extLst>
          </p:cNvPr>
          <p:cNvCxnSpPr/>
          <p:nvPr/>
        </p:nvCxnSpPr>
        <p:spPr>
          <a:xfrm flipH="1">
            <a:off x="81664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2C5F092-6031-497E-AF5E-B39D7A01F7D9}"/>
              </a:ext>
            </a:extLst>
          </p:cNvPr>
          <p:cNvCxnSpPr/>
          <p:nvPr/>
        </p:nvCxnSpPr>
        <p:spPr>
          <a:xfrm flipH="1">
            <a:off x="83188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68DE95D-DCD6-427F-9FD9-C4534CFE0DDF}"/>
              </a:ext>
            </a:extLst>
          </p:cNvPr>
          <p:cNvCxnSpPr/>
          <p:nvPr/>
        </p:nvCxnSpPr>
        <p:spPr>
          <a:xfrm flipH="1">
            <a:off x="8471217" y="1294333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Left Brace 36">
            <a:extLst>
              <a:ext uri="{FF2B5EF4-FFF2-40B4-BE49-F238E27FC236}">
                <a16:creationId xmlns:a16="http://schemas.microsoft.com/office/drawing/2014/main" id="{C1A82880-8B42-435F-A52F-4D8F7596FF7E}"/>
              </a:ext>
            </a:extLst>
          </p:cNvPr>
          <p:cNvSpPr/>
          <p:nvPr/>
        </p:nvSpPr>
        <p:spPr>
          <a:xfrm>
            <a:off x="4855537" y="1291799"/>
            <a:ext cx="216024" cy="1437282"/>
          </a:xfrm>
          <a:prstGeom prst="leftBrace">
            <a:avLst>
              <a:gd name="adj1" fmla="val 7496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Left Brace 37">
            <a:extLst>
              <a:ext uri="{FF2B5EF4-FFF2-40B4-BE49-F238E27FC236}">
                <a16:creationId xmlns:a16="http://schemas.microsoft.com/office/drawing/2014/main" id="{69CD2F29-35A0-465B-B635-49B99473F4F2}"/>
              </a:ext>
            </a:extLst>
          </p:cNvPr>
          <p:cNvSpPr/>
          <p:nvPr/>
        </p:nvSpPr>
        <p:spPr>
          <a:xfrm rot="16200000">
            <a:off x="6800186" y="1157287"/>
            <a:ext cx="216024" cy="3526739"/>
          </a:xfrm>
          <a:prstGeom prst="leftBrace">
            <a:avLst>
              <a:gd name="adj1" fmla="val 7496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92E3328B-083B-4BC4-8082-71444E56DA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885941"/>
              </p:ext>
            </p:extLst>
          </p:nvPr>
        </p:nvGraphicFramePr>
        <p:xfrm>
          <a:off x="6254249" y="2999953"/>
          <a:ext cx="1508125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825480" imgH="177480" progId="Equation.DSMT4">
                  <p:embed/>
                </p:oleObj>
              </mc:Choice>
              <mc:Fallback>
                <p:oleObj name="Equation" r:id="rId4" imgW="825480" imgH="177480" progId="Equation.DSMT4">
                  <p:embed/>
                  <p:pic>
                    <p:nvPicPr>
                      <p:cNvPr id="39" name="Object 38">
                        <a:extLst>
                          <a:ext uri="{FF2B5EF4-FFF2-40B4-BE49-F238E27FC236}">
                            <a16:creationId xmlns:a16="http://schemas.microsoft.com/office/drawing/2014/main" id="{92E3328B-083B-4BC4-8082-71444E56DA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54249" y="2999953"/>
                        <a:ext cx="1508125" cy="325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>
            <a:extLst>
              <a:ext uri="{FF2B5EF4-FFF2-40B4-BE49-F238E27FC236}">
                <a16:creationId xmlns:a16="http://schemas.microsoft.com/office/drawing/2014/main" id="{F7D25E10-1706-4E33-BFBB-68FCE2DD25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858665"/>
              </p:ext>
            </p:extLst>
          </p:nvPr>
        </p:nvGraphicFramePr>
        <p:xfrm>
          <a:off x="4282574" y="1772816"/>
          <a:ext cx="650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355320" imgH="330120" progId="Equation.DSMT4">
                  <p:embed/>
                </p:oleObj>
              </mc:Choice>
              <mc:Fallback>
                <p:oleObj name="Equation" r:id="rId6" imgW="355320" imgH="330120" progId="Equation.DSMT4">
                  <p:embed/>
                  <p:pic>
                    <p:nvPicPr>
                      <p:cNvPr id="40" name="Object 39">
                        <a:extLst>
                          <a:ext uri="{FF2B5EF4-FFF2-40B4-BE49-F238E27FC236}">
                            <a16:creationId xmlns:a16="http://schemas.microsoft.com/office/drawing/2014/main" id="{F7D25E10-1706-4E33-BFBB-68FCE2DD25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82574" y="1772816"/>
                        <a:ext cx="650875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D01E5D9-CDD8-442B-9C6D-3B18012E5C5C}"/>
              </a:ext>
            </a:extLst>
          </p:cNvPr>
          <p:cNvCxnSpPr/>
          <p:nvPr/>
        </p:nvCxnSpPr>
        <p:spPr>
          <a:xfrm flipH="1">
            <a:off x="5143528" y="1294333"/>
            <a:ext cx="3492040" cy="14219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D65FAEC9-0AB9-4E3C-B3FC-9AF03D729F01}"/>
              </a:ext>
            </a:extLst>
          </p:cNvPr>
          <p:cNvSpPr/>
          <p:nvPr/>
        </p:nvSpPr>
        <p:spPr>
          <a:xfrm>
            <a:off x="2990793" y="4035658"/>
            <a:ext cx="3492000" cy="143224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BB39C01E-7605-4118-A307-9AE65DB984B2}"/>
              </a:ext>
            </a:extLst>
          </p:cNvPr>
          <p:cNvCxnSpPr/>
          <p:nvPr/>
        </p:nvCxnSpPr>
        <p:spPr>
          <a:xfrm flipH="1">
            <a:off x="2990793" y="4171652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EA4D126-2AB4-45CA-9C28-1D9638B30093}"/>
              </a:ext>
            </a:extLst>
          </p:cNvPr>
          <p:cNvCxnSpPr/>
          <p:nvPr/>
        </p:nvCxnSpPr>
        <p:spPr>
          <a:xfrm flipH="1">
            <a:off x="2990793" y="4315668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FD22516E-17F0-4B52-A8C2-67BBD323596E}"/>
              </a:ext>
            </a:extLst>
          </p:cNvPr>
          <p:cNvCxnSpPr/>
          <p:nvPr/>
        </p:nvCxnSpPr>
        <p:spPr>
          <a:xfrm flipH="1">
            <a:off x="2990793" y="4459684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B3A3D6C3-D0B4-4CBD-88D4-241CD4CDE4C1}"/>
              </a:ext>
            </a:extLst>
          </p:cNvPr>
          <p:cNvCxnSpPr/>
          <p:nvPr/>
        </p:nvCxnSpPr>
        <p:spPr>
          <a:xfrm flipH="1">
            <a:off x="2990793" y="4603700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744414CA-7613-4A1A-9470-00DF28EC0486}"/>
              </a:ext>
            </a:extLst>
          </p:cNvPr>
          <p:cNvCxnSpPr/>
          <p:nvPr/>
        </p:nvCxnSpPr>
        <p:spPr>
          <a:xfrm flipH="1">
            <a:off x="2990793" y="4747716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D7976E2-E8CA-4483-8012-1D5E5414E4C6}"/>
              </a:ext>
            </a:extLst>
          </p:cNvPr>
          <p:cNvCxnSpPr/>
          <p:nvPr/>
        </p:nvCxnSpPr>
        <p:spPr>
          <a:xfrm flipH="1">
            <a:off x="2990793" y="4891732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83D4FD61-2DB9-410B-BC16-C68E46A0922D}"/>
              </a:ext>
            </a:extLst>
          </p:cNvPr>
          <p:cNvCxnSpPr/>
          <p:nvPr/>
        </p:nvCxnSpPr>
        <p:spPr>
          <a:xfrm flipH="1">
            <a:off x="2990793" y="5035748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3EE2900-B2F0-447A-8B5D-C830F09F31D0}"/>
              </a:ext>
            </a:extLst>
          </p:cNvPr>
          <p:cNvCxnSpPr/>
          <p:nvPr/>
        </p:nvCxnSpPr>
        <p:spPr>
          <a:xfrm flipH="1">
            <a:off x="2990793" y="5179764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812DA74-93E8-47F8-A119-E06C62F99F6D}"/>
              </a:ext>
            </a:extLst>
          </p:cNvPr>
          <p:cNvCxnSpPr/>
          <p:nvPr/>
        </p:nvCxnSpPr>
        <p:spPr>
          <a:xfrm flipH="1">
            <a:off x="2990793" y="5323780"/>
            <a:ext cx="3492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4E97795-6E1C-46CC-B3B2-5D5AC6E01B6E}"/>
              </a:ext>
            </a:extLst>
          </p:cNvPr>
          <p:cNvCxnSpPr/>
          <p:nvPr/>
        </p:nvCxnSpPr>
        <p:spPr>
          <a:xfrm flipH="1">
            <a:off x="3128091" y="4035658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4740EF4-2EBA-4138-9A31-23656B3202F8}"/>
              </a:ext>
            </a:extLst>
          </p:cNvPr>
          <p:cNvCxnSpPr/>
          <p:nvPr/>
        </p:nvCxnSpPr>
        <p:spPr>
          <a:xfrm flipH="1">
            <a:off x="3280491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75107BA-7980-455C-BBD1-5B1FD9C48400}"/>
              </a:ext>
            </a:extLst>
          </p:cNvPr>
          <p:cNvCxnSpPr/>
          <p:nvPr/>
        </p:nvCxnSpPr>
        <p:spPr>
          <a:xfrm flipH="1">
            <a:off x="34228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2561E28-2B62-48D3-B2E6-C5D4E01BEB36}"/>
              </a:ext>
            </a:extLst>
          </p:cNvPr>
          <p:cNvCxnSpPr/>
          <p:nvPr/>
        </p:nvCxnSpPr>
        <p:spPr>
          <a:xfrm flipH="1">
            <a:off x="35752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601F5DB3-061E-4810-BF90-9237936985EE}"/>
              </a:ext>
            </a:extLst>
          </p:cNvPr>
          <p:cNvCxnSpPr/>
          <p:nvPr/>
        </p:nvCxnSpPr>
        <p:spPr>
          <a:xfrm flipH="1">
            <a:off x="37276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5112F11-C8BC-4426-B700-A6D0DC847A47}"/>
              </a:ext>
            </a:extLst>
          </p:cNvPr>
          <p:cNvCxnSpPr/>
          <p:nvPr/>
        </p:nvCxnSpPr>
        <p:spPr>
          <a:xfrm flipH="1">
            <a:off x="38800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8CC8E10-5A48-4C20-AD9A-5D25A28E1BC0}"/>
              </a:ext>
            </a:extLst>
          </p:cNvPr>
          <p:cNvCxnSpPr/>
          <p:nvPr/>
        </p:nvCxnSpPr>
        <p:spPr>
          <a:xfrm flipH="1">
            <a:off x="40324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8B970118-22D4-4665-956C-40FD8F53F808}"/>
              </a:ext>
            </a:extLst>
          </p:cNvPr>
          <p:cNvCxnSpPr/>
          <p:nvPr/>
        </p:nvCxnSpPr>
        <p:spPr>
          <a:xfrm flipH="1">
            <a:off x="41848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C70E11A-5AD4-44D1-BBCE-07AF3E871B10}"/>
              </a:ext>
            </a:extLst>
          </p:cNvPr>
          <p:cNvCxnSpPr/>
          <p:nvPr/>
        </p:nvCxnSpPr>
        <p:spPr>
          <a:xfrm flipH="1">
            <a:off x="43372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48E2CB7B-BAE4-4953-8D50-BD4281473CD4}"/>
              </a:ext>
            </a:extLst>
          </p:cNvPr>
          <p:cNvCxnSpPr/>
          <p:nvPr/>
        </p:nvCxnSpPr>
        <p:spPr>
          <a:xfrm flipH="1">
            <a:off x="44896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5666F3BE-D6D4-4D77-8CF6-F99398ECB3B6}"/>
              </a:ext>
            </a:extLst>
          </p:cNvPr>
          <p:cNvCxnSpPr/>
          <p:nvPr/>
        </p:nvCxnSpPr>
        <p:spPr>
          <a:xfrm flipH="1">
            <a:off x="46420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DB8DD51E-F1A5-4E59-8952-FE857B2253EF}"/>
              </a:ext>
            </a:extLst>
          </p:cNvPr>
          <p:cNvCxnSpPr/>
          <p:nvPr/>
        </p:nvCxnSpPr>
        <p:spPr>
          <a:xfrm flipH="1">
            <a:off x="47944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159C70A-F3B1-4186-98FD-BDE7A3EECFB1}"/>
              </a:ext>
            </a:extLst>
          </p:cNvPr>
          <p:cNvCxnSpPr/>
          <p:nvPr/>
        </p:nvCxnSpPr>
        <p:spPr>
          <a:xfrm flipH="1">
            <a:off x="49468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FB6FF540-E171-4F52-AA37-EB565CA99289}"/>
              </a:ext>
            </a:extLst>
          </p:cNvPr>
          <p:cNvCxnSpPr/>
          <p:nvPr/>
        </p:nvCxnSpPr>
        <p:spPr>
          <a:xfrm flipH="1">
            <a:off x="50992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6B57B58B-FEF4-45C4-93D2-27BBE528DE5F}"/>
              </a:ext>
            </a:extLst>
          </p:cNvPr>
          <p:cNvCxnSpPr/>
          <p:nvPr/>
        </p:nvCxnSpPr>
        <p:spPr>
          <a:xfrm flipH="1">
            <a:off x="52516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C02058CA-5CDA-4922-BBD3-37855B7269D8}"/>
              </a:ext>
            </a:extLst>
          </p:cNvPr>
          <p:cNvCxnSpPr/>
          <p:nvPr/>
        </p:nvCxnSpPr>
        <p:spPr>
          <a:xfrm flipH="1">
            <a:off x="54040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730DD25-5912-4D09-89E7-43D69F537E0F}"/>
              </a:ext>
            </a:extLst>
          </p:cNvPr>
          <p:cNvCxnSpPr/>
          <p:nvPr/>
        </p:nvCxnSpPr>
        <p:spPr>
          <a:xfrm flipH="1">
            <a:off x="55564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F387BBC-E057-41FD-8CB8-457CD2B25047}"/>
              </a:ext>
            </a:extLst>
          </p:cNvPr>
          <p:cNvCxnSpPr/>
          <p:nvPr/>
        </p:nvCxnSpPr>
        <p:spPr>
          <a:xfrm flipH="1">
            <a:off x="57088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385533C-E4EE-438C-AE52-1CDC9A21BD35}"/>
              </a:ext>
            </a:extLst>
          </p:cNvPr>
          <p:cNvCxnSpPr/>
          <p:nvPr/>
        </p:nvCxnSpPr>
        <p:spPr>
          <a:xfrm flipH="1">
            <a:off x="58612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48E233AF-8B38-42AF-A353-882FA4519C12}"/>
              </a:ext>
            </a:extLst>
          </p:cNvPr>
          <p:cNvCxnSpPr/>
          <p:nvPr/>
        </p:nvCxnSpPr>
        <p:spPr>
          <a:xfrm flipH="1">
            <a:off x="60136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D59B8B4-CB73-440D-999F-5894F7473C12}"/>
              </a:ext>
            </a:extLst>
          </p:cNvPr>
          <p:cNvCxnSpPr/>
          <p:nvPr/>
        </p:nvCxnSpPr>
        <p:spPr>
          <a:xfrm flipH="1">
            <a:off x="61660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3112BE4-60D8-4D02-868F-E748DB151BDC}"/>
              </a:ext>
            </a:extLst>
          </p:cNvPr>
          <p:cNvCxnSpPr/>
          <p:nvPr/>
        </p:nvCxnSpPr>
        <p:spPr>
          <a:xfrm flipH="1">
            <a:off x="6318442" y="4027636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Left Brace 73">
            <a:extLst>
              <a:ext uri="{FF2B5EF4-FFF2-40B4-BE49-F238E27FC236}">
                <a16:creationId xmlns:a16="http://schemas.microsoft.com/office/drawing/2014/main" id="{65803498-E550-4172-9D97-B359C69BD55D}"/>
              </a:ext>
            </a:extLst>
          </p:cNvPr>
          <p:cNvSpPr/>
          <p:nvPr/>
        </p:nvSpPr>
        <p:spPr>
          <a:xfrm>
            <a:off x="2702762" y="4025102"/>
            <a:ext cx="216024" cy="1437282"/>
          </a:xfrm>
          <a:prstGeom prst="leftBrace">
            <a:avLst>
              <a:gd name="adj1" fmla="val 7496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5" name="Left Brace 74">
            <a:extLst>
              <a:ext uri="{FF2B5EF4-FFF2-40B4-BE49-F238E27FC236}">
                <a16:creationId xmlns:a16="http://schemas.microsoft.com/office/drawing/2014/main" id="{39032F07-4337-4F3B-A75D-CF3548D2D6D9}"/>
              </a:ext>
            </a:extLst>
          </p:cNvPr>
          <p:cNvSpPr/>
          <p:nvPr/>
        </p:nvSpPr>
        <p:spPr>
          <a:xfrm rot="16200000">
            <a:off x="4647411" y="3890590"/>
            <a:ext cx="216024" cy="3526739"/>
          </a:xfrm>
          <a:prstGeom prst="leftBrace">
            <a:avLst>
              <a:gd name="adj1" fmla="val 7496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76" name="Object 75">
            <a:extLst>
              <a:ext uri="{FF2B5EF4-FFF2-40B4-BE49-F238E27FC236}">
                <a16:creationId xmlns:a16="http://schemas.microsoft.com/office/drawing/2014/main" id="{9CF20DB0-5055-4C5B-ABEF-5B96F26938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8884610"/>
              </p:ext>
            </p:extLst>
          </p:nvPr>
        </p:nvGraphicFramePr>
        <p:xfrm>
          <a:off x="4090988" y="5710238"/>
          <a:ext cx="1530350" cy="373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838080" imgH="203040" progId="Equation.DSMT4">
                  <p:embed/>
                </p:oleObj>
              </mc:Choice>
              <mc:Fallback>
                <p:oleObj name="Equation" r:id="rId8" imgW="838080" imgH="203040" progId="Equation.DSMT4">
                  <p:embed/>
                  <p:pic>
                    <p:nvPicPr>
                      <p:cNvPr id="76" name="Object 75">
                        <a:extLst>
                          <a:ext uri="{FF2B5EF4-FFF2-40B4-BE49-F238E27FC236}">
                            <a16:creationId xmlns:a16="http://schemas.microsoft.com/office/drawing/2014/main" id="{9CF20DB0-5055-4C5B-ABEF-5B96F26938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090988" y="5710238"/>
                        <a:ext cx="1530350" cy="373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>
            <a:extLst>
              <a:ext uri="{FF2B5EF4-FFF2-40B4-BE49-F238E27FC236}">
                <a16:creationId xmlns:a16="http://schemas.microsoft.com/office/drawing/2014/main" id="{FCC908B4-70D5-4281-8C5A-7F1B4328C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5689149"/>
              </p:ext>
            </p:extLst>
          </p:nvPr>
        </p:nvGraphicFramePr>
        <p:xfrm>
          <a:off x="2129799" y="4506119"/>
          <a:ext cx="650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355320" imgH="330120" progId="Equation.DSMT4">
                  <p:embed/>
                </p:oleObj>
              </mc:Choice>
              <mc:Fallback>
                <p:oleObj name="Equation" r:id="rId10" imgW="355320" imgH="330120" progId="Equation.DSMT4">
                  <p:embed/>
                  <p:pic>
                    <p:nvPicPr>
                      <p:cNvPr id="77" name="Object 76">
                        <a:extLst>
                          <a:ext uri="{FF2B5EF4-FFF2-40B4-BE49-F238E27FC236}">
                            <a16:creationId xmlns:a16="http://schemas.microsoft.com/office/drawing/2014/main" id="{FCC908B4-70D5-4281-8C5A-7F1B4328C7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29799" y="4506119"/>
                        <a:ext cx="650875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655621A-BC11-4C7B-B6A1-4C4F823D660F}"/>
              </a:ext>
            </a:extLst>
          </p:cNvPr>
          <p:cNvCxnSpPr/>
          <p:nvPr/>
        </p:nvCxnSpPr>
        <p:spPr>
          <a:xfrm flipH="1">
            <a:off x="2990753" y="4027636"/>
            <a:ext cx="3492040" cy="1421987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Rectangle 115">
            <a:extLst>
              <a:ext uri="{FF2B5EF4-FFF2-40B4-BE49-F238E27FC236}">
                <a16:creationId xmlns:a16="http://schemas.microsoft.com/office/drawing/2014/main" id="{CF902895-8516-4FDA-A4C8-23F6E92BBF98}"/>
              </a:ext>
            </a:extLst>
          </p:cNvPr>
          <p:cNvSpPr/>
          <p:nvPr/>
        </p:nvSpPr>
        <p:spPr>
          <a:xfrm>
            <a:off x="669420" y="1282242"/>
            <a:ext cx="3181969" cy="1432244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0B602D75-4CDD-4801-A261-51ED96AF1D5A}"/>
              </a:ext>
            </a:extLst>
          </p:cNvPr>
          <p:cNvCxnSpPr>
            <a:cxnSpLocks/>
          </p:cNvCxnSpPr>
          <p:nvPr/>
        </p:nvCxnSpPr>
        <p:spPr>
          <a:xfrm flipH="1">
            <a:off x="669420" y="1562252"/>
            <a:ext cx="3181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4ABF57E-E2F1-4F8F-B5E1-CF0CAE8F34C9}"/>
              </a:ext>
            </a:extLst>
          </p:cNvPr>
          <p:cNvCxnSpPr>
            <a:cxnSpLocks/>
          </p:cNvCxnSpPr>
          <p:nvPr/>
        </p:nvCxnSpPr>
        <p:spPr>
          <a:xfrm flipH="1">
            <a:off x="669420" y="1850284"/>
            <a:ext cx="3181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8F82AF97-B03B-4ECF-9D2B-E71971DB4BCD}"/>
              </a:ext>
            </a:extLst>
          </p:cNvPr>
          <p:cNvCxnSpPr>
            <a:cxnSpLocks/>
          </p:cNvCxnSpPr>
          <p:nvPr/>
        </p:nvCxnSpPr>
        <p:spPr>
          <a:xfrm flipH="1">
            <a:off x="669420" y="2132856"/>
            <a:ext cx="3181969" cy="54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7BD4252A-B0F1-4107-B924-3F6E6E13895F}"/>
              </a:ext>
            </a:extLst>
          </p:cNvPr>
          <p:cNvCxnSpPr>
            <a:cxnSpLocks/>
          </p:cNvCxnSpPr>
          <p:nvPr/>
        </p:nvCxnSpPr>
        <p:spPr>
          <a:xfrm flipH="1">
            <a:off x="669420" y="2426348"/>
            <a:ext cx="3181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46CDDB56-7634-494E-946D-3F71AFD8666E}"/>
              </a:ext>
            </a:extLst>
          </p:cNvPr>
          <p:cNvCxnSpPr/>
          <p:nvPr/>
        </p:nvCxnSpPr>
        <p:spPr>
          <a:xfrm flipH="1">
            <a:off x="1101469" y="1274220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72397C5-1F64-4ED2-938E-BC23E8A0B53B}"/>
              </a:ext>
            </a:extLst>
          </p:cNvPr>
          <p:cNvCxnSpPr/>
          <p:nvPr/>
        </p:nvCxnSpPr>
        <p:spPr>
          <a:xfrm flipH="1">
            <a:off x="1558669" y="1274220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39F464D9-7EF7-4665-9452-717EFB8C8E55}"/>
              </a:ext>
            </a:extLst>
          </p:cNvPr>
          <p:cNvCxnSpPr/>
          <p:nvPr/>
        </p:nvCxnSpPr>
        <p:spPr>
          <a:xfrm flipH="1">
            <a:off x="2015869" y="1274220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3E531897-0F1C-4A11-BB00-744BFCD6B75A}"/>
              </a:ext>
            </a:extLst>
          </p:cNvPr>
          <p:cNvCxnSpPr/>
          <p:nvPr/>
        </p:nvCxnSpPr>
        <p:spPr>
          <a:xfrm flipH="1">
            <a:off x="2473069" y="1274220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470512F0-D108-4E8B-AF6F-053DEB62F8A3}"/>
              </a:ext>
            </a:extLst>
          </p:cNvPr>
          <p:cNvCxnSpPr/>
          <p:nvPr/>
        </p:nvCxnSpPr>
        <p:spPr>
          <a:xfrm flipH="1">
            <a:off x="2930269" y="1274220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936BE489-28C2-4638-84AE-CC868F0B0808}"/>
              </a:ext>
            </a:extLst>
          </p:cNvPr>
          <p:cNvCxnSpPr/>
          <p:nvPr/>
        </p:nvCxnSpPr>
        <p:spPr>
          <a:xfrm flipH="1">
            <a:off x="3387469" y="1274220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2A1E30A-2EA6-4CC7-9937-19E424E2DD0F}"/>
              </a:ext>
            </a:extLst>
          </p:cNvPr>
          <p:cNvCxnSpPr/>
          <p:nvPr/>
        </p:nvCxnSpPr>
        <p:spPr>
          <a:xfrm flipH="1">
            <a:off x="3844669" y="1274220"/>
            <a:ext cx="6720" cy="14267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Left Brace 147">
            <a:extLst>
              <a:ext uri="{FF2B5EF4-FFF2-40B4-BE49-F238E27FC236}">
                <a16:creationId xmlns:a16="http://schemas.microsoft.com/office/drawing/2014/main" id="{7BB15F3B-1CDD-4C34-B783-29AF1F2BDA7B}"/>
              </a:ext>
            </a:extLst>
          </p:cNvPr>
          <p:cNvSpPr/>
          <p:nvPr/>
        </p:nvSpPr>
        <p:spPr>
          <a:xfrm>
            <a:off x="381389" y="1271686"/>
            <a:ext cx="216024" cy="1437282"/>
          </a:xfrm>
          <a:prstGeom prst="leftBrace">
            <a:avLst>
              <a:gd name="adj1" fmla="val 7496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9" name="Left Brace 148">
            <a:extLst>
              <a:ext uri="{FF2B5EF4-FFF2-40B4-BE49-F238E27FC236}">
                <a16:creationId xmlns:a16="http://schemas.microsoft.com/office/drawing/2014/main" id="{0DB0961E-BFF4-4F41-A1F4-139E110C7D58}"/>
              </a:ext>
            </a:extLst>
          </p:cNvPr>
          <p:cNvSpPr/>
          <p:nvPr/>
        </p:nvSpPr>
        <p:spPr>
          <a:xfrm rot="16200000">
            <a:off x="2153025" y="1310189"/>
            <a:ext cx="216024" cy="3180709"/>
          </a:xfrm>
          <a:prstGeom prst="leftBrace">
            <a:avLst>
              <a:gd name="adj1" fmla="val 74961"/>
              <a:gd name="adj2" fmla="val 5000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150" name="Object 149">
            <a:extLst>
              <a:ext uri="{FF2B5EF4-FFF2-40B4-BE49-F238E27FC236}">
                <a16:creationId xmlns:a16="http://schemas.microsoft.com/office/drawing/2014/main" id="{9236A655-9BF9-494D-AD65-5E73B1700C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189469"/>
              </p:ext>
            </p:extLst>
          </p:nvPr>
        </p:nvGraphicFramePr>
        <p:xfrm>
          <a:off x="1917700" y="2979738"/>
          <a:ext cx="1230313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672840" imgH="177480" progId="Equation.DSMT4">
                  <p:embed/>
                </p:oleObj>
              </mc:Choice>
              <mc:Fallback>
                <p:oleObj name="Equation" r:id="rId12" imgW="672840" imgH="177480" progId="Equation.DSMT4">
                  <p:embed/>
                  <p:pic>
                    <p:nvPicPr>
                      <p:cNvPr id="150" name="Object 149">
                        <a:extLst>
                          <a:ext uri="{FF2B5EF4-FFF2-40B4-BE49-F238E27FC236}">
                            <a16:creationId xmlns:a16="http://schemas.microsoft.com/office/drawing/2014/main" id="{9236A655-9BF9-494D-AD65-5E73B1700C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917700" y="2979738"/>
                        <a:ext cx="1230313" cy="325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1" name="Object 150">
            <a:extLst>
              <a:ext uri="{FF2B5EF4-FFF2-40B4-BE49-F238E27FC236}">
                <a16:creationId xmlns:a16="http://schemas.microsoft.com/office/drawing/2014/main" id="{66E9D1A3-EA69-4200-BD93-5D25CEC756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282844"/>
              </p:ext>
            </p:extLst>
          </p:nvPr>
        </p:nvGraphicFramePr>
        <p:xfrm>
          <a:off x="93341" y="1745053"/>
          <a:ext cx="65087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4" imgW="355320" imgH="330120" progId="Equation.DSMT4">
                  <p:embed/>
                </p:oleObj>
              </mc:Choice>
              <mc:Fallback>
                <p:oleObj name="Equation" r:id="rId14" imgW="355320" imgH="330120" progId="Equation.DSMT4">
                  <p:embed/>
                  <p:pic>
                    <p:nvPicPr>
                      <p:cNvPr id="151" name="Object 150">
                        <a:extLst>
                          <a:ext uri="{FF2B5EF4-FFF2-40B4-BE49-F238E27FC236}">
                            <a16:creationId xmlns:a16="http://schemas.microsoft.com/office/drawing/2014/main" id="{66E9D1A3-EA69-4200-BD93-5D25CEC756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93341" y="1745053"/>
                        <a:ext cx="650875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08E3BB7B-AD77-48D3-BAD9-369AC2548CF5}"/>
              </a:ext>
            </a:extLst>
          </p:cNvPr>
          <p:cNvCxnSpPr>
            <a:cxnSpLocks/>
          </p:cNvCxnSpPr>
          <p:nvPr/>
        </p:nvCxnSpPr>
        <p:spPr>
          <a:xfrm flipH="1">
            <a:off x="669380" y="1276724"/>
            <a:ext cx="3182009" cy="1419483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434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41325" y="412750"/>
            <a:ext cx="7847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Recall:  the </a:t>
            </a:r>
            <a:r>
              <a:rPr lang="en-US" sz="24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COORDINATE/CARTESIAN PLANE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, ie, </a:t>
            </a:r>
          </a:p>
          <a:p>
            <a:pPr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your grid graph</a:t>
            </a: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3962400" y="1371600"/>
            <a:ext cx="1622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(+)ve y-axis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6858000" y="2895600"/>
            <a:ext cx="2062163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(+)ve x-axis</a:t>
            </a:r>
          </a:p>
          <a:p>
            <a:pPr eaLnBrk="1" hangingPunct="1"/>
            <a:r>
              <a:rPr lang="en-US">
                <a:solidFill>
                  <a:srgbClr val="006600"/>
                </a:solidFill>
              </a:rPr>
              <a:t>(horizontal axis)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990600" y="2895600"/>
            <a:ext cx="15382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(-)ve x-axis</a:t>
            </a:r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3870325" y="4527550"/>
            <a:ext cx="17668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/>
              <a:t>(-)ve y-axis</a:t>
            </a:r>
          </a:p>
          <a:p>
            <a:pPr algn="ctr" eaLnBrk="1" hangingPunct="1"/>
            <a:r>
              <a:rPr lang="en-US">
                <a:solidFill>
                  <a:srgbClr val="006600"/>
                </a:solidFill>
              </a:rPr>
              <a:t>(vertical axis)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152400" y="3886200"/>
            <a:ext cx="2362200" cy="1200150"/>
          </a:xfrm>
          <a:prstGeom prst="rect">
            <a:avLst/>
          </a:prstGeom>
          <a:noFill/>
          <a:ln w="9525">
            <a:solidFill>
              <a:srgbClr val="660066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ORIGIN: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point where x-axis and y-axis meet</a:t>
            </a:r>
          </a:p>
          <a:p>
            <a:pPr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Coord. = </a:t>
            </a:r>
            <a:r>
              <a:rPr lang="en-US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(0,0)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57200" y="5486400"/>
            <a:ext cx="8016875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“x-axis” is also known by its better name: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INDEPENDENT AXIS</a:t>
            </a:r>
          </a:p>
          <a:p>
            <a:pPr>
              <a:defRPr/>
            </a:pPr>
            <a:endParaRPr lang="en-US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defRPr/>
            </a:pPr>
            <a:r>
              <a:rPr 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“y-axis” is also known by its better name:</a:t>
            </a: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DEPENDENT AXIS</a:t>
            </a:r>
          </a:p>
        </p:txBody>
      </p:sp>
      <p:grpSp>
        <p:nvGrpSpPr>
          <p:cNvPr id="2" name="Group 144"/>
          <p:cNvGrpSpPr>
            <a:grpSpLocks noChangeAspect="1"/>
          </p:cNvGrpSpPr>
          <p:nvPr/>
        </p:nvGrpSpPr>
        <p:grpSpPr bwMode="auto">
          <a:xfrm>
            <a:off x="2667000" y="1824038"/>
            <a:ext cx="4173538" cy="2563812"/>
            <a:chOff x="1680" y="1149"/>
            <a:chExt cx="2629" cy="1615"/>
          </a:xfrm>
        </p:grpSpPr>
        <p:sp>
          <p:nvSpPr>
            <p:cNvPr id="12304" name="AutoShape 143"/>
            <p:cNvSpPr>
              <a:spLocks noChangeAspect="1" noChangeArrowheads="1" noTextEdit="1"/>
            </p:cNvSpPr>
            <p:nvPr/>
          </p:nvSpPr>
          <p:spPr bwMode="auto">
            <a:xfrm>
              <a:off x="1680" y="1152"/>
              <a:ext cx="2629" cy="1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5" name="Rectangle 145"/>
            <p:cNvSpPr>
              <a:spLocks noChangeArrowheads="1"/>
            </p:cNvSpPr>
            <p:nvPr/>
          </p:nvSpPr>
          <p:spPr bwMode="auto">
            <a:xfrm>
              <a:off x="1683" y="1155"/>
              <a:ext cx="2626" cy="1609"/>
            </a:xfrm>
            <a:prstGeom prst="rect">
              <a:avLst/>
            </a:prstGeom>
            <a:noFill/>
            <a:ln w="4763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6" name="Line 146"/>
            <p:cNvSpPr>
              <a:spLocks noChangeShapeType="1"/>
            </p:cNvSpPr>
            <p:nvPr/>
          </p:nvSpPr>
          <p:spPr bwMode="auto">
            <a:xfrm flipV="1">
              <a:off x="1814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7" name="Line 147"/>
            <p:cNvSpPr>
              <a:spLocks noChangeShapeType="1"/>
            </p:cNvSpPr>
            <p:nvPr/>
          </p:nvSpPr>
          <p:spPr bwMode="auto">
            <a:xfrm flipV="1">
              <a:off x="1816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8" name="Line 148"/>
            <p:cNvSpPr>
              <a:spLocks noChangeShapeType="1"/>
            </p:cNvSpPr>
            <p:nvPr/>
          </p:nvSpPr>
          <p:spPr bwMode="auto">
            <a:xfrm flipV="1">
              <a:off x="1944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09" name="Line 149"/>
            <p:cNvSpPr>
              <a:spLocks noChangeShapeType="1"/>
            </p:cNvSpPr>
            <p:nvPr/>
          </p:nvSpPr>
          <p:spPr bwMode="auto">
            <a:xfrm flipV="1">
              <a:off x="1947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0" name="Line 150"/>
            <p:cNvSpPr>
              <a:spLocks noChangeShapeType="1"/>
            </p:cNvSpPr>
            <p:nvPr/>
          </p:nvSpPr>
          <p:spPr bwMode="auto">
            <a:xfrm flipV="1">
              <a:off x="2075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1" name="Line 151"/>
            <p:cNvSpPr>
              <a:spLocks noChangeShapeType="1"/>
            </p:cNvSpPr>
            <p:nvPr/>
          </p:nvSpPr>
          <p:spPr bwMode="auto">
            <a:xfrm flipV="1">
              <a:off x="207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2" name="Line 152"/>
            <p:cNvSpPr>
              <a:spLocks noChangeShapeType="1"/>
            </p:cNvSpPr>
            <p:nvPr/>
          </p:nvSpPr>
          <p:spPr bwMode="auto">
            <a:xfrm flipV="1">
              <a:off x="2206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3" name="Line 153"/>
            <p:cNvSpPr>
              <a:spLocks noChangeShapeType="1"/>
            </p:cNvSpPr>
            <p:nvPr/>
          </p:nvSpPr>
          <p:spPr bwMode="auto">
            <a:xfrm flipV="1">
              <a:off x="2209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4" name="Line 154"/>
            <p:cNvSpPr>
              <a:spLocks noChangeShapeType="1"/>
            </p:cNvSpPr>
            <p:nvPr/>
          </p:nvSpPr>
          <p:spPr bwMode="auto">
            <a:xfrm flipV="1">
              <a:off x="2337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5" name="Line 155"/>
            <p:cNvSpPr>
              <a:spLocks noChangeShapeType="1"/>
            </p:cNvSpPr>
            <p:nvPr/>
          </p:nvSpPr>
          <p:spPr bwMode="auto">
            <a:xfrm flipV="1">
              <a:off x="2340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6" name="Line 156"/>
            <p:cNvSpPr>
              <a:spLocks noChangeShapeType="1"/>
            </p:cNvSpPr>
            <p:nvPr/>
          </p:nvSpPr>
          <p:spPr bwMode="auto">
            <a:xfrm flipV="1">
              <a:off x="246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7" name="Line 157"/>
            <p:cNvSpPr>
              <a:spLocks noChangeShapeType="1"/>
            </p:cNvSpPr>
            <p:nvPr/>
          </p:nvSpPr>
          <p:spPr bwMode="auto">
            <a:xfrm flipV="1">
              <a:off x="2471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8" name="Line 158"/>
            <p:cNvSpPr>
              <a:spLocks noChangeShapeType="1"/>
            </p:cNvSpPr>
            <p:nvPr/>
          </p:nvSpPr>
          <p:spPr bwMode="auto">
            <a:xfrm flipV="1">
              <a:off x="2599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19" name="Line 159"/>
            <p:cNvSpPr>
              <a:spLocks noChangeShapeType="1"/>
            </p:cNvSpPr>
            <p:nvPr/>
          </p:nvSpPr>
          <p:spPr bwMode="auto">
            <a:xfrm flipV="1">
              <a:off x="2602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0" name="Line 160"/>
            <p:cNvSpPr>
              <a:spLocks noChangeShapeType="1"/>
            </p:cNvSpPr>
            <p:nvPr/>
          </p:nvSpPr>
          <p:spPr bwMode="auto">
            <a:xfrm flipV="1">
              <a:off x="2730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1" name="Line 161"/>
            <p:cNvSpPr>
              <a:spLocks noChangeShapeType="1"/>
            </p:cNvSpPr>
            <p:nvPr/>
          </p:nvSpPr>
          <p:spPr bwMode="auto">
            <a:xfrm flipV="1">
              <a:off x="2733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2" name="Line 162"/>
            <p:cNvSpPr>
              <a:spLocks noChangeShapeType="1"/>
            </p:cNvSpPr>
            <p:nvPr/>
          </p:nvSpPr>
          <p:spPr bwMode="auto">
            <a:xfrm flipV="1">
              <a:off x="2861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3" name="Line 163"/>
            <p:cNvSpPr>
              <a:spLocks noChangeShapeType="1"/>
            </p:cNvSpPr>
            <p:nvPr/>
          </p:nvSpPr>
          <p:spPr bwMode="auto">
            <a:xfrm flipV="1">
              <a:off x="2864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4" name="Line 164"/>
            <p:cNvSpPr>
              <a:spLocks noChangeShapeType="1"/>
            </p:cNvSpPr>
            <p:nvPr/>
          </p:nvSpPr>
          <p:spPr bwMode="auto">
            <a:xfrm flipV="1">
              <a:off x="3123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5" name="Line 165"/>
            <p:cNvSpPr>
              <a:spLocks noChangeShapeType="1"/>
            </p:cNvSpPr>
            <p:nvPr/>
          </p:nvSpPr>
          <p:spPr bwMode="auto">
            <a:xfrm flipV="1">
              <a:off x="3125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6" name="Line 166"/>
            <p:cNvSpPr>
              <a:spLocks noChangeShapeType="1"/>
            </p:cNvSpPr>
            <p:nvPr/>
          </p:nvSpPr>
          <p:spPr bwMode="auto">
            <a:xfrm flipV="1">
              <a:off x="3254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7" name="Line 167"/>
            <p:cNvSpPr>
              <a:spLocks noChangeShapeType="1"/>
            </p:cNvSpPr>
            <p:nvPr/>
          </p:nvSpPr>
          <p:spPr bwMode="auto">
            <a:xfrm flipV="1">
              <a:off x="3256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8" name="Line 168"/>
            <p:cNvSpPr>
              <a:spLocks noChangeShapeType="1"/>
            </p:cNvSpPr>
            <p:nvPr/>
          </p:nvSpPr>
          <p:spPr bwMode="auto">
            <a:xfrm flipV="1">
              <a:off x="3385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29" name="Line 169"/>
            <p:cNvSpPr>
              <a:spLocks noChangeShapeType="1"/>
            </p:cNvSpPr>
            <p:nvPr/>
          </p:nvSpPr>
          <p:spPr bwMode="auto">
            <a:xfrm flipV="1">
              <a:off x="3387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0" name="Line 170"/>
            <p:cNvSpPr>
              <a:spLocks noChangeShapeType="1"/>
            </p:cNvSpPr>
            <p:nvPr/>
          </p:nvSpPr>
          <p:spPr bwMode="auto">
            <a:xfrm flipV="1">
              <a:off x="3516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1" name="Line 171"/>
            <p:cNvSpPr>
              <a:spLocks noChangeShapeType="1"/>
            </p:cNvSpPr>
            <p:nvPr/>
          </p:nvSpPr>
          <p:spPr bwMode="auto">
            <a:xfrm flipV="1">
              <a:off x="351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2" name="Line 172"/>
            <p:cNvSpPr>
              <a:spLocks noChangeShapeType="1"/>
            </p:cNvSpPr>
            <p:nvPr/>
          </p:nvSpPr>
          <p:spPr bwMode="auto">
            <a:xfrm flipV="1">
              <a:off x="3647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3" name="Line 173"/>
            <p:cNvSpPr>
              <a:spLocks noChangeShapeType="1"/>
            </p:cNvSpPr>
            <p:nvPr/>
          </p:nvSpPr>
          <p:spPr bwMode="auto">
            <a:xfrm flipV="1">
              <a:off x="3649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4" name="Line 174"/>
            <p:cNvSpPr>
              <a:spLocks noChangeShapeType="1"/>
            </p:cNvSpPr>
            <p:nvPr/>
          </p:nvSpPr>
          <p:spPr bwMode="auto">
            <a:xfrm flipV="1">
              <a:off x="377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5" name="Line 175"/>
            <p:cNvSpPr>
              <a:spLocks noChangeShapeType="1"/>
            </p:cNvSpPr>
            <p:nvPr/>
          </p:nvSpPr>
          <p:spPr bwMode="auto">
            <a:xfrm flipV="1">
              <a:off x="3780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6" name="Line 176"/>
            <p:cNvSpPr>
              <a:spLocks noChangeShapeType="1"/>
            </p:cNvSpPr>
            <p:nvPr/>
          </p:nvSpPr>
          <p:spPr bwMode="auto">
            <a:xfrm flipV="1">
              <a:off x="3908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7" name="Line 177"/>
            <p:cNvSpPr>
              <a:spLocks noChangeShapeType="1"/>
            </p:cNvSpPr>
            <p:nvPr/>
          </p:nvSpPr>
          <p:spPr bwMode="auto">
            <a:xfrm flipV="1">
              <a:off x="3911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8" name="Line 178"/>
            <p:cNvSpPr>
              <a:spLocks noChangeShapeType="1"/>
            </p:cNvSpPr>
            <p:nvPr/>
          </p:nvSpPr>
          <p:spPr bwMode="auto">
            <a:xfrm flipV="1">
              <a:off x="4039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39" name="Line 179"/>
            <p:cNvSpPr>
              <a:spLocks noChangeShapeType="1"/>
            </p:cNvSpPr>
            <p:nvPr/>
          </p:nvSpPr>
          <p:spPr bwMode="auto">
            <a:xfrm flipV="1">
              <a:off x="4042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0" name="Line 180"/>
            <p:cNvSpPr>
              <a:spLocks noChangeShapeType="1"/>
            </p:cNvSpPr>
            <p:nvPr/>
          </p:nvSpPr>
          <p:spPr bwMode="auto">
            <a:xfrm flipV="1">
              <a:off x="4170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1" name="Line 181"/>
            <p:cNvSpPr>
              <a:spLocks noChangeShapeType="1"/>
            </p:cNvSpPr>
            <p:nvPr/>
          </p:nvSpPr>
          <p:spPr bwMode="auto">
            <a:xfrm flipV="1">
              <a:off x="4173" y="1157"/>
              <a:ext cx="1" cy="1602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2" name="Line 182"/>
            <p:cNvSpPr>
              <a:spLocks noChangeShapeType="1"/>
            </p:cNvSpPr>
            <p:nvPr/>
          </p:nvSpPr>
          <p:spPr bwMode="auto">
            <a:xfrm>
              <a:off x="1685" y="267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3" name="Line 183"/>
            <p:cNvSpPr>
              <a:spLocks noChangeShapeType="1"/>
            </p:cNvSpPr>
            <p:nvPr/>
          </p:nvSpPr>
          <p:spPr bwMode="auto">
            <a:xfrm>
              <a:off x="1685" y="267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4" name="Line 184"/>
            <p:cNvSpPr>
              <a:spLocks noChangeShapeType="1"/>
            </p:cNvSpPr>
            <p:nvPr/>
          </p:nvSpPr>
          <p:spPr bwMode="auto">
            <a:xfrm>
              <a:off x="1685" y="259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5" name="Line 185"/>
            <p:cNvSpPr>
              <a:spLocks noChangeShapeType="1"/>
            </p:cNvSpPr>
            <p:nvPr/>
          </p:nvSpPr>
          <p:spPr bwMode="auto">
            <a:xfrm>
              <a:off x="1685" y="259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6" name="Line 186"/>
            <p:cNvSpPr>
              <a:spLocks noChangeShapeType="1"/>
            </p:cNvSpPr>
            <p:nvPr/>
          </p:nvSpPr>
          <p:spPr bwMode="auto">
            <a:xfrm>
              <a:off x="1685" y="251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7" name="Line 187"/>
            <p:cNvSpPr>
              <a:spLocks noChangeShapeType="1"/>
            </p:cNvSpPr>
            <p:nvPr/>
          </p:nvSpPr>
          <p:spPr bwMode="auto">
            <a:xfrm>
              <a:off x="1685" y="2520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8" name="Line 188"/>
            <p:cNvSpPr>
              <a:spLocks noChangeShapeType="1"/>
            </p:cNvSpPr>
            <p:nvPr/>
          </p:nvSpPr>
          <p:spPr bwMode="auto">
            <a:xfrm>
              <a:off x="1685" y="243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49" name="Line 189"/>
            <p:cNvSpPr>
              <a:spLocks noChangeShapeType="1"/>
            </p:cNvSpPr>
            <p:nvPr/>
          </p:nvSpPr>
          <p:spPr bwMode="auto">
            <a:xfrm>
              <a:off x="1685" y="243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0" name="Line 190"/>
            <p:cNvSpPr>
              <a:spLocks noChangeShapeType="1"/>
            </p:cNvSpPr>
            <p:nvPr/>
          </p:nvSpPr>
          <p:spPr bwMode="auto">
            <a:xfrm>
              <a:off x="1685" y="235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1" name="Line 191"/>
            <p:cNvSpPr>
              <a:spLocks noChangeShapeType="1"/>
            </p:cNvSpPr>
            <p:nvPr/>
          </p:nvSpPr>
          <p:spPr bwMode="auto">
            <a:xfrm>
              <a:off x="1685" y="235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2" name="Line 192"/>
            <p:cNvSpPr>
              <a:spLocks noChangeShapeType="1"/>
            </p:cNvSpPr>
            <p:nvPr/>
          </p:nvSpPr>
          <p:spPr bwMode="auto">
            <a:xfrm>
              <a:off x="1685" y="227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3" name="Line 193"/>
            <p:cNvSpPr>
              <a:spLocks noChangeShapeType="1"/>
            </p:cNvSpPr>
            <p:nvPr/>
          </p:nvSpPr>
          <p:spPr bwMode="auto">
            <a:xfrm>
              <a:off x="1685" y="227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4" name="Line 194"/>
            <p:cNvSpPr>
              <a:spLocks noChangeShapeType="1"/>
            </p:cNvSpPr>
            <p:nvPr/>
          </p:nvSpPr>
          <p:spPr bwMode="auto">
            <a:xfrm>
              <a:off x="1685" y="219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5" name="Line 195"/>
            <p:cNvSpPr>
              <a:spLocks noChangeShapeType="1"/>
            </p:cNvSpPr>
            <p:nvPr/>
          </p:nvSpPr>
          <p:spPr bwMode="auto">
            <a:xfrm>
              <a:off x="1685" y="219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6" name="Line 196"/>
            <p:cNvSpPr>
              <a:spLocks noChangeShapeType="1"/>
            </p:cNvSpPr>
            <p:nvPr/>
          </p:nvSpPr>
          <p:spPr bwMode="auto">
            <a:xfrm>
              <a:off x="1685" y="211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7" name="Line 197"/>
            <p:cNvSpPr>
              <a:spLocks noChangeShapeType="1"/>
            </p:cNvSpPr>
            <p:nvPr/>
          </p:nvSpPr>
          <p:spPr bwMode="auto">
            <a:xfrm>
              <a:off x="1685" y="211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8" name="Line 198"/>
            <p:cNvSpPr>
              <a:spLocks noChangeShapeType="1"/>
            </p:cNvSpPr>
            <p:nvPr/>
          </p:nvSpPr>
          <p:spPr bwMode="auto">
            <a:xfrm>
              <a:off x="1685" y="203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59" name="Line 199"/>
            <p:cNvSpPr>
              <a:spLocks noChangeShapeType="1"/>
            </p:cNvSpPr>
            <p:nvPr/>
          </p:nvSpPr>
          <p:spPr bwMode="auto">
            <a:xfrm>
              <a:off x="1685" y="203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0" name="Line 200"/>
            <p:cNvSpPr>
              <a:spLocks noChangeShapeType="1"/>
            </p:cNvSpPr>
            <p:nvPr/>
          </p:nvSpPr>
          <p:spPr bwMode="auto">
            <a:xfrm>
              <a:off x="1685" y="1874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1" name="Line 201"/>
            <p:cNvSpPr>
              <a:spLocks noChangeShapeType="1"/>
            </p:cNvSpPr>
            <p:nvPr/>
          </p:nvSpPr>
          <p:spPr bwMode="auto">
            <a:xfrm>
              <a:off x="1685" y="187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2" name="Line 202"/>
            <p:cNvSpPr>
              <a:spLocks noChangeShapeType="1"/>
            </p:cNvSpPr>
            <p:nvPr/>
          </p:nvSpPr>
          <p:spPr bwMode="auto">
            <a:xfrm>
              <a:off x="1685" y="179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3" name="Line 203"/>
            <p:cNvSpPr>
              <a:spLocks noChangeShapeType="1"/>
            </p:cNvSpPr>
            <p:nvPr/>
          </p:nvSpPr>
          <p:spPr bwMode="auto">
            <a:xfrm>
              <a:off x="1685" y="179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4" name="Line 204"/>
            <p:cNvSpPr>
              <a:spLocks noChangeShapeType="1"/>
            </p:cNvSpPr>
            <p:nvPr/>
          </p:nvSpPr>
          <p:spPr bwMode="auto">
            <a:xfrm>
              <a:off x="1685" y="171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5" name="Line 205"/>
            <p:cNvSpPr>
              <a:spLocks noChangeShapeType="1"/>
            </p:cNvSpPr>
            <p:nvPr/>
          </p:nvSpPr>
          <p:spPr bwMode="auto">
            <a:xfrm>
              <a:off x="1685" y="171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6" name="Line 206"/>
            <p:cNvSpPr>
              <a:spLocks noChangeShapeType="1"/>
            </p:cNvSpPr>
            <p:nvPr/>
          </p:nvSpPr>
          <p:spPr bwMode="auto">
            <a:xfrm>
              <a:off x="1685" y="1635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7" name="Line 207"/>
            <p:cNvSpPr>
              <a:spLocks noChangeShapeType="1"/>
            </p:cNvSpPr>
            <p:nvPr/>
          </p:nvSpPr>
          <p:spPr bwMode="auto">
            <a:xfrm>
              <a:off x="1685" y="163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8" name="Line 208"/>
            <p:cNvSpPr>
              <a:spLocks noChangeShapeType="1"/>
            </p:cNvSpPr>
            <p:nvPr/>
          </p:nvSpPr>
          <p:spPr bwMode="auto">
            <a:xfrm>
              <a:off x="1685" y="155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69" name="Line 209"/>
            <p:cNvSpPr>
              <a:spLocks noChangeShapeType="1"/>
            </p:cNvSpPr>
            <p:nvPr/>
          </p:nvSpPr>
          <p:spPr bwMode="auto">
            <a:xfrm>
              <a:off x="1685" y="1558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0" name="Line 210"/>
            <p:cNvSpPr>
              <a:spLocks noChangeShapeType="1"/>
            </p:cNvSpPr>
            <p:nvPr/>
          </p:nvSpPr>
          <p:spPr bwMode="auto">
            <a:xfrm>
              <a:off x="1685" y="147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1" name="Line 211"/>
            <p:cNvSpPr>
              <a:spLocks noChangeShapeType="1"/>
            </p:cNvSpPr>
            <p:nvPr/>
          </p:nvSpPr>
          <p:spPr bwMode="auto">
            <a:xfrm>
              <a:off x="1685" y="1479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2" name="Line 212"/>
            <p:cNvSpPr>
              <a:spLocks noChangeShapeType="1"/>
            </p:cNvSpPr>
            <p:nvPr/>
          </p:nvSpPr>
          <p:spPr bwMode="auto">
            <a:xfrm>
              <a:off x="1685" y="1394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3" name="Line 213"/>
            <p:cNvSpPr>
              <a:spLocks noChangeShapeType="1"/>
            </p:cNvSpPr>
            <p:nvPr/>
          </p:nvSpPr>
          <p:spPr bwMode="auto">
            <a:xfrm>
              <a:off x="1685" y="1396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4" name="Line 214"/>
            <p:cNvSpPr>
              <a:spLocks noChangeShapeType="1"/>
            </p:cNvSpPr>
            <p:nvPr/>
          </p:nvSpPr>
          <p:spPr bwMode="auto">
            <a:xfrm>
              <a:off x="1685" y="1314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5" name="Line 215"/>
            <p:cNvSpPr>
              <a:spLocks noChangeShapeType="1"/>
            </p:cNvSpPr>
            <p:nvPr/>
          </p:nvSpPr>
          <p:spPr bwMode="auto">
            <a:xfrm>
              <a:off x="1685" y="131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6" name="Line 216"/>
            <p:cNvSpPr>
              <a:spLocks noChangeShapeType="1"/>
            </p:cNvSpPr>
            <p:nvPr/>
          </p:nvSpPr>
          <p:spPr bwMode="auto">
            <a:xfrm>
              <a:off x="1685" y="1234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7" name="Line 217"/>
            <p:cNvSpPr>
              <a:spLocks noChangeShapeType="1"/>
            </p:cNvSpPr>
            <p:nvPr/>
          </p:nvSpPr>
          <p:spPr bwMode="auto">
            <a:xfrm>
              <a:off x="1685" y="1237"/>
              <a:ext cx="2619" cy="1"/>
            </a:xfrm>
            <a:prstGeom prst="line">
              <a:avLst/>
            </a:prstGeom>
            <a:noFill/>
            <a:ln w="4763">
              <a:solidFill>
                <a:srgbClr val="00FF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8" name="Line 218"/>
            <p:cNvSpPr>
              <a:spLocks noChangeShapeType="1"/>
            </p:cNvSpPr>
            <p:nvPr/>
          </p:nvSpPr>
          <p:spPr bwMode="auto">
            <a:xfrm>
              <a:off x="1685" y="1952"/>
              <a:ext cx="2619" cy="1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79" name="Line 219"/>
            <p:cNvSpPr>
              <a:spLocks noChangeShapeType="1"/>
            </p:cNvSpPr>
            <p:nvPr/>
          </p:nvSpPr>
          <p:spPr bwMode="auto">
            <a:xfrm>
              <a:off x="1685" y="1954"/>
              <a:ext cx="2619" cy="1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0" name="Line 220"/>
            <p:cNvSpPr>
              <a:spLocks noChangeShapeType="1"/>
            </p:cNvSpPr>
            <p:nvPr/>
          </p:nvSpPr>
          <p:spPr bwMode="auto">
            <a:xfrm>
              <a:off x="1685" y="1957"/>
              <a:ext cx="2619" cy="1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1" name="Line 221"/>
            <p:cNvSpPr>
              <a:spLocks noChangeShapeType="1"/>
            </p:cNvSpPr>
            <p:nvPr/>
          </p:nvSpPr>
          <p:spPr bwMode="auto">
            <a:xfrm>
              <a:off x="1685" y="1959"/>
              <a:ext cx="2619" cy="1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2" name="Rectangle 222"/>
            <p:cNvSpPr>
              <a:spLocks noChangeArrowheads="1"/>
            </p:cNvSpPr>
            <p:nvPr/>
          </p:nvSpPr>
          <p:spPr bwMode="auto">
            <a:xfrm>
              <a:off x="4255" y="1880"/>
              <a:ext cx="21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i="1">
                  <a:solidFill>
                    <a:srgbClr val="FFFFFF"/>
                  </a:solidFill>
                  <a:latin typeface="Times New Roman" pitchFamily="18" charset="0"/>
                </a:rPr>
                <a:t>x</a:t>
              </a:r>
              <a:endParaRPr lang="en-US"/>
            </a:p>
          </p:txBody>
        </p:sp>
        <p:sp>
          <p:nvSpPr>
            <p:cNvPr id="12383" name="Freeform 223"/>
            <p:cNvSpPr>
              <a:spLocks/>
            </p:cNvSpPr>
            <p:nvPr/>
          </p:nvSpPr>
          <p:spPr bwMode="auto">
            <a:xfrm>
              <a:off x="4278" y="1934"/>
              <a:ext cx="23" cy="46"/>
            </a:xfrm>
            <a:custGeom>
              <a:avLst/>
              <a:gdLst>
                <a:gd name="T0" fmla="*/ 0 w 23"/>
                <a:gd name="T1" fmla="*/ 0 h 46"/>
                <a:gd name="T2" fmla="*/ 23 w 23"/>
                <a:gd name="T3" fmla="*/ 23 h 46"/>
                <a:gd name="T4" fmla="*/ 0 w 23"/>
                <a:gd name="T5" fmla="*/ 46 h 46"/>
                <a:gd name="T6" fmla="*/ 0 w 23"/>
                <a:gd name="T7" fmla="*/ 0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"/>
                <a:gd name="T13" fmla="*/ 0 h 46"/>
                <a:gd name="T14" fmla="*/ 23 w 23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" h="46">
                  <a:moveTo>
                    <a:pt x="0" y="0"/>
                  </a:moveTo>
                  <a:lnTo>
                    <a:pt x="23" y="23"/>
                  </a:lnTo>
                  <a:lnTo>
                    <a:pt x="0" y="4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4" name="Line 224"/>
            <p:cNvSpPr>
              <a:spLocks noChangeShapeType="1"/>
            </p:cNvSpPr>
            <p:nvPr/>
          </p:nvSpPr>
          <p:spPr bwMode="auto">
            <a:xfrm flipV="1">
              <a:off x="2989" y="1157"/>
              <a:ext cx="1" cy="1602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5" name="Line 225"/>
            <p:cNvSpPr>
              <a:spLocks noChangeShapeType="1"/>
            </p:cNvSpPr>
            <p:nvPr/>
          </p:nvSpPr>
          <p:spPr bwMode="auto">
            <a:xfrm flipV="1">
              <a:off x="2992" y="1157"/>
              <a:ext cx="1" cy="1602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6" name="Line 226"/>
            <p:cNvSpPr>
              <a:spLocks noChangeShapeType="1"/>
            </p:cNvSpPr>
            <p:nvPr/>
          </p:nvSpPr>
          <p:spPr bwMode="auto">
            <a:xfrm flipV="1">
              <a:off x="2995" y="1157"/>
              <a:ext cx="1" cy="1602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7" name="Line 227"/>
            <p:cNvSpPr>
              <a:spLocks noChangeShapeType="1"/>
            </p:cNvSpPr>
            <p:nvPr/>
          </p:nvSpPr>
          <p:spPr bwMode="auto">
            <a:xfrm flipV="1">
              <a:off x="2997" y="1157"/>
              <a:ext cx="1" cy="1602"/>
            </a:xfrm>
            <a:prstGeom prst="line">
              <a:avLst/>
            </a:pr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88" name="Rectangle 228"/>
            <p:cNvSpPr>
              <a:spLocks noChangeArrowheads="1"/>
            </p:cNvSpPr>
            <p:nvPr/>
          </p:nvSpPr>
          <p:spPr bwMode="auto">
            <a:xfrm>
              <a:off x="3025" y="1149"/>
              <a:ext cx="21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 i="1">
                  <a:solidFill>
                    <a:srgbClr val="FFFFFF"/>
                  </a:solidFill>
                  <a:latin typeface="Times New Roman" pitchFamily="18" charset="0"/>
                </a:rPr>
                <a:t>y</a:t>
              </a:r>
              <a:endParaRPr lang="en-US"/>
            </a:p>
          </p:txBody>
        </p:sp>
        <p:sp>
          <p:nvSpPr>
            <p:cNvPr id="12389" name="Freeform 229"/>
            <p:cNvSpPr>
              <a:spLocks/>
            </p:cNvSpPr>
            <p:nvPr/>
          </p:nvSpPr>
          <p:spPr bwMode="auto">
            <a:xfrm>
              <a:off x="2971" y="1157"/>
              <a:ext cx="47" cy="23"/>
            </a:xfrm>
            <a:custGeom>
              <a:avLst/>
              <a:gdLst>
                <a:gd name="T0" fmla="*/ 0 w 47"/>
                <a:gd name="T1" fmla="*/ 23 h 23"/>
                <a:gd name="T2" fmla="*/ 24 w 47"/>
                <a:gd name="T3" fmla="*/ 0 h 23"/>
                <a:gd name="T4" fmla="*/ 47 w 47"/>
                <a:gd name="T5" fmla="*/ 23 h 23"/>
                <a:gd name="T6" fmla="*/ 0 w 47"/>
                <a:gd name="T7" fmla="*/ 23 h 2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7"/>
                <a:gd name="T13" fmla="*/ 0 h 23"/>
                <a:gd name="T14" fmla="*/ 47 w 47"/>
                <a:gd name="T15" fmla="*/ 23 h 2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7" h="23">
                  <a:moveTo>
                    <a:pt x="0" y="23"/>
                  </a:moveTo>
                  <a:lnTo>
                    <a:pt x="24" y="0"/>
                  </a:lnTo>
                  <a:lnTo>
                    <a:pt x="47" y="23"/>
                  </a:lnTo>
                  <a:lnTo>
                    <a:pt x="0" y="23"/>
                  </a:lnTo>
                  <a:close/>
                </a:path>
              </a:pathLst>
            </a:custGeom>
            <a:noFill/>
            <a:ln w="4763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0" name="Rectangle 230"/>
            <p:cNvSpPr>
              <a:spLocks noChangeArrowheads="1"/>
            </p:cNvSpPr>
            <p:nvPr/>
          </p:nvSpPr>
          <p:spPr bwMode="auto">
            <a:xfrm>
              <a:off x="1683" y="1155"/>
              <a:ext cx="2626" cy="1609"/>
            </a:xfrm>
            <a:prstGeom prst="rect">
              <a:avLst/>
            </a:prstGeom>
            <a:noFill/>
            <a:ln w="7938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1" name="Line 231"/>
            <p:cNvSpPr>
              <a:spLocks noChangeShapeType="1"/>
            </p:cNvSpPr>
            <p:nvPr/>
          </p:nvSpPr>
          <p:spPr bwMode="auto">
            <a:xfrm>
              <a:off x="1947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2" name="Rectangle 232"/>
            <p:cNvSpPr>
              <a:spLocks noChangeArrowheads="1"/>
            </p:cNvSpPr>
            <p:nvPr/>
          </p:nvSpPr>
          <p:spPr bwMode="auto">
            <a:xfrm>
              <a:off x="1921" y="19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2393" name="Line 233"/>
            <p:cNvSpPr>
              <a:spLocks noChangeShapeType="1"/>
            </p:cNvSpPr>
            <p:nvPr/>
          </p:nvSpPr>
          <p:spPr bwMode="auto">
            <a:xfrm>
              <a:off x="2209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4" name="Rectangle 234"/>
            <p:cNvSpPr>
              <a:spLocks noChangeArrowheads="1"/>
            </p:cNvSpPr>
            <p:nvPr/>
          </p:nvSpPr>
          <p:spPr bwMode="auto">
            <a:xfrm>
              <a:off x="2183" y="19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12395" name="Line 235"/>
            <p:cNvSpPr>
              <a:spLocks noChangeShapeType="1"/>
            </p:cNvSpPr>
            <p:nvPr/>
          </p:nvSpPr>
          <p:spPr bwMode="auto">
            <a:xfrm>
              <a:off x="2471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6" name="Rectangle 236"/>
            <p:cNvSpPr>
              <a:spLocks noChangeArrowheads="1"/>
            </p:cNvSpPr>
            <p:nvPr/>
          </p:nvSpPr>
          <p:spPr bwMode="auto">
            <a:xfrm>
              <a:off x="2445" y="19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12397" name="Line 237"/>
            <p:cNvSpPr>
              <a:spLocks noChangeShapeType="1"/>
            </p:cNvSpPr>
            <p:nvPr/>
          </p:nvSpPr>
          <p:spPr bwMode="auto">
            <a:xfrm>
              <a:off x="2733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398" name="Rectangle 238"/>
            <p:cNvSpPr>
              <a:spLocks noChangeArrowheads="1"/>
            </p:cNvSpPr>
            <p:nvPr/>
          </p:nvSpPr>
          <p:spPr bwMode="auto">
            <a:xfrm>
              <a:off x="2707" y="19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12399" name="Rectangle 239"/>
            <p:cNvSpPr>
              <a:spLocks noChangeArrowheads="1"/>
            </p:cNvSpPr>
            <p:nvPr/>
          </p:nvSpPr>
          <p:spPr bwMode="auto">
            <a:xfrm>
              <a:off x="3005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2400" name="Line 240"/>
            <p:cNvSpPr>
              <a:spLocks noChangeShapeType="1"/>
            </p:cNvSpPr>
            <p:nvPr/>
          </p:nvSpPr>
          <p:spPr bwMode="auto">
            <a:xfrm>
              <a:off x="3256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01" name="Rectangle 241"/>
            <p:cNvSpPr>
              <a:spLocks noChangeArrowheads="1"/>
            </p:cNvSpPr>
            <p:nvPr/>
          </p:nvSpPr>
          <p:spPr bwMode="auto">
            <a:xfrm>
              <a:off x="3259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12402" name="Line 242"/>
            <p:cNvSpPr>
              <a:spLocks noChangeShapeType="1"/>
            </p:cNvSpPr>
            <p:nvPr/>
          </p:nvSpPr>
          <p:spPr bwMode="auto">
            <a:xfrm>
              <a:off x="3518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03" name="Rectangle 243"/>
            <p:cNvSpPr>
              <a:spLocks noChangeArrowheads="1"/>
            </p:cNvSpPr>
            <p:nvPr/>
          </p:nvSpPr>
          <p:spPr bwMode="auto">
            <a:xfrm>
              <a:off x="3521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2404" name="Line 244"/>
            <p:cNvSpPr>
              <a:spLocks noChangeShapeType="1"/>
            </p:cNvSpPr>
            <p:nvPr/>
          </p:nvSpPr>
          <p:spPr bwMode="auto">
            <a:xfrm>
              <a:off x="3780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05" name="Rectangle 245"/>
            <p:cNvSpPr>
              <a:spLocks noChangeArrowheads="1"/>
            </p:cNvSpPr>
            <p:nvPr/>
          </p:nvSpPr>
          <p:spPr bwMode="auto">
            <a:xfrm>
              <a:off x="3783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12406" name="Line 246"/>
            <p:cNvSpPr>
              <a:spLocks noChangeShapeType="1"/>
            </p:cNvSpPr>
            <p:nvPr/>
          </p:nvSpPr>
          <p:spPr bwMode="auto">
            <a:xfrm>
              <a:off x="4042" y="1944"/>
              <a:ext cx="1" cy="28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07" name="Rectangle 247"/>
            <p:cNvSpPr>
              <a:spLocks noChangeArrowheads="1"/>
            </p:cNvSpPr>
            <p:nvPr/>
          </p:nvSpPr>
          <p:spPr bwMode="auto">
            <a:xfrm>
              <a:off x="4045" y="197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2408" name="Rectangle 248"/>
            <p:cNvSpPr>
              <a:spLocks noChangeArrowheads="1"/>
            </p:cNvSpPr>
            <p:nvPr/>
          </p:nvSpPr>
          <p:spPr bwMode="auto">
            <a:xfrm>
              <a:off x="2928" y="2553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-4</a:t>
              </a:r>
              <a:endParaRPr lang="en-US"/>
            </a:p>
          </p:txBody>
        </p:sp>
        <p:sp>
          <p:nvSpPr>
            <p:cNvPr id="12409" name="Line 249"/>
            <p:cNvSpPr>
              <a:spLocks noChangeShapeType="1"/>
            </p:cNvSpPr>
            <p:nvPr/>
          </p:nvSpPr>
          <p:spPr bwMode="auto">
            <a:xfrm>
              <a:off x="2982" y="2599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0" name="Rectangle 250"/>
            <p:cNvSpPr>
              <a:spLocks noChangeArrowheads="1"/>
            </p:cNvSpPr>
            <p:nvPr/>
          </p:nvSpPr>
          <p:spPr bwMode="auto">
            <a:xfrm>
              <a:off x="2928" y="2391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-3</a:t>
              </a:r>
              <a:endParaRPr lang="en-US"/>
            </a:p>
          </p:txBody>
        </p:sp>
        <p:sp>
          <p:nvSpPr>
            <p:cNvPr id="12411" name="Line 251"/>
            <p:cNvSpPr>
              <a:spLocks noChangeShapeType="1"/>
            </p:cNvSpPr>
            <p:nvPr/>
          </p:nvSpPr>
          <p:spPr bwMode="auto">
            <a:xfrm>
              <a:off x="2982" y="2437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2" name="Rectangle 252"/>
            <p:cNvSpPr>
              <a:spLocks noChangeArrowheads="1"/>
            </p:cNvSpPr>
            <p:nvPr/>
          </p:nvSpPr>
          <p:spPr bwMode="auto">
            <a:xfrm>
              <a:off x="2928" y="223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-2</a:t>
              </a:r>
              <a:endParaRPr lang="en-US"/>
            </a:p>
          </p:txBody>
        </p:sp>
        <p:sp>
          <p:nvSpPr>
            <p:cNvPr id="12413" name="Line 253"/>
            <p:cNvSpPr>
              <a:spLocks noChangeShapeType="1"/>
            </p:cNvSpPr>
            <p:nvPr/>
          </p:nvSpPr>
          <p:spPr bwMode="auto">
            <a:xfrm>
              <a:off x="2982" y="2278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4" name="Rectangle 254"/>
            <p:cNvSpPr>
              <a:spLocks noChangeArrowheads="1"/>
            </p:cNvSpPr>
            <p:nvPr/>
          </p:nvSpPr>
          <p:spPr bwMode="auto">
            <a:xfrm>
              <a:off x="2928" y="2072"/>
              <a:ext cx="58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-1</a:t>
              </a:r>
              <a:endParaRPr lang="en-US"/>
            </a:p>
          </p:txBody>
        </p:sp>
        <p:sp>
          <p:nvSpPr>
            <p:cNvPr id="12415" name="Line 255"/>
            <p:cNvSpPr>
              <a:spLocks noChangeShapeType="1"/>
            </p:cNvSpPr>
            <p:nvPr/>
          </p:nvSpPr>
          <p:spPr bwMode="auto">
            <a:xfrm>
              <a:off x="2982" y="2119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6" name="Rectangle 256"/>
            <p:cNvSpPr>
              <a:spLocks noChangeArrowheads="1"/>
            </p:cNvSpPr>
            <p:nvPr/>
          </p:nvSpPr>
          <p:spPr bwMode="auto">
            <a:xfrm>
              <a:off x="2953" y="1903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0</a:t>
              </a:r>
              <a:endParaRPr lang="en-US"/>
            </a:p>
          </p:txBody>
        </p:sp>
        <p:sp>
          <p:nvSpPr>
            <p:cNvPr id="12417" name="Rectangle 257"/>
            <p:cNvSpPr>
              <a:spLocks noChangeArrowheads="1"/>
            </p:cNvSpPr>
            <p:nvPr/>
          </p:nvSpPr>
          <p:spPr bwMode="auto">
            <a:xfrm>
              <a:off x="2953" y="1751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1</a:t>
              </a:r>
              <a:endParaRPr lang="en-US"/>
            </a:p>
          </p:txBody>
        </p:sp>
        <p:sp>
          <p:nvSpPr>
            <p:cNvPr id="12418" name="Line 258"/>
            <p:cNvSpPr>
              <a:spLocks noChangeShapeType="1"/>
            </p:cNvSpPr>
            <p:nvPr/>
          </p:nvSpPr>
          <p:spPr bwMode="auto">
            <a:xfrm>
              <a:off x="2982" y="1797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19" name="Rectangle 259"/>
            <p:cNvSpPr>
              <a:spLocks noChangeArrowheads="1"/>
            </p:cNvSpPr>
            <p:nvPr/>
          </p:nvSpPr>
          <p:spPr bwMode="auto">
            <a:xfrm>
              <a:off x="2953" y="159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2</a:t>
              </a:r>
              <a:endParaRPr lang="en-US"/>
            </a:p>
          </p:txBody>
        </p:sp>
        <p:sp>
          <p:nvSpPr>
            <p:cNvPr id="12420" name="Line 260"/>
            <p:cNvSpPr>
              <a:spLocks noChangeShapeType="1"/>
            </p:cNvSpPr>
            <p:nvPr/>
          </p:nvSpPr>
          <p:spPr bwMode="auto">
            <a:xfrm>
              <a:off x="2982" y="1638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21" name="Rectangle 261"/>
            <p:cNvSpPr>
              <a:spLocks noChangeArrowheads="1"/>
            </p:cNvSpPr>
            <p:nvPr/>
          </p:nvSpPr>
          <p:spPr bwMode="auto">
            <a:xfrm>
              <a:off x="2953" y="1432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3</a:t>
              </a:r>
              <a:endParaRPr lang="en-US"/>
            </a:p>
          </p:txBody>
        </p:sp>
        <p:sp>
          <p:nvSpPr>
            <p:cNvPr id="12422" name="Line 262"/>
            <p:cNvSpPr>
              <a:spLocks noChangeShapeType="1"/>
            </p:cNvSpPr>
            <p:nvPr/>
          </p:nvSpPr>
          <p:spPr bwMode="auto">
            <a:xfrm>
              <a:off x="2982" y="1479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23" name="Rectangle 263"/>
            <p:cNvSpPr>
              <a:spLocks noChangeArrowheads="1"/>
            </p:cNvSpPr>
            <p:nvPr/>
          </p:nvSpPr>
          <p:spPr bwMode="auto">
            <a:xfrm>
              <a:off x="2953" y="1270"/>
              <a:ext cx="29" cy="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sz="600">
                  <a:solidFill>
                    <a:srgbClr val="FFFFFF"/>
                  </a:solidFill>
                  <a:latin typeface="Courier New" pitchFamily="49" charset="0"/>
                </a:rPr>
                <a:t>4</a:t>
              </a:r>
              <a:endParaRPr lang="en-US"/>
            </a:p>
          </p:txBody>
        </p:sp>
        <p:sp>
          <p:nvSpPr>
            <p:cNvPr id="12424" name="Line 264"/>
            <p:cNvSpPr>
              <a:spLocks noChangeShapeType="1"/>
            </p:cNvSpPr>
            <p:nvPr/>
          </p:nvSpPr>
          <p:spPr bwMode="auto">
            <a:xfrm>
              <a:off x="2982" y="1317"/>
              <a:ext cx="28" cy="1"/>
            </a:xfrm>
            <a:prstGeom prst="line">
              <a:avLst/>
            </a:prstGeom>
            <a:noFill/>
            <a:ln w="4763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sp>
          <p:nvSpPr>
            <p:cNvPr id="12425" name="Rectangle 265"/>
            <p:cNvSpPr>
              <a:spLocks noChangeArrowheads="1"/>
            </p:cNvSpPr>
            <p:nvPr/>
          </p:nvSpPr>
          <p:spPr bwMode="auto">
            <a:xfrm>
              <a:off x="1683" y="1155"/>
              <a:ext cx="2626" cy="1609"/>
            </a:xfrm>
            <a:prstGeom prst="rect">
              <a:avLst/>
            </a:prstGeom>
            <a:noFill/>
            <a:ln w="7938">
              <a:solidFill>
                <a:srgbClr val="8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30986" name="Oval 266"/>
          <p:cNvSpPr>
            <a:spLocks noChangeArrowheads="1"/>
          </p:cNvSpPr>
          <p:nvPr/>
        </p:nvSpPr>
        <p:spPr bwMode="auto">
          <a:xfrm>
            <a:off x="4673600" y="3022600"/>
            <a:ext cx="163513" cy="14763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987" name="Text Box 267"/>
          <p:cNvSpPr txBox="1">
            <a:spLocks noChangeArrowheads="1"/>
          </p:cNvSpPr>
          <p:nvPr/>
        </p:nvSpPr>
        <p:spPr bwMode="auto">
          <a:xfrm>
            <a:off x="2971800" y="3810000"/>
            <a:ext cx="1482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Quadrant 3</a:t>
            </a:r>
          </a:p>
        </p:txBody>
      </p:sp>
      <p:sp>
        <p:nvSpPr>
          <p:cNvPr id="30988" name="Line 268"/>
          <p:cNvSpPr>
            <a:spLocks noChangeShapeType="1"/>
          </p:cNvSpPr>
          <p:nvPr/>
        </p:nvSpPr>
        <p:spPr bwMode="auto">
          <a:xfrm flipV="1">
            <a:off x="1219200" y="3162300"/>
            <a:ext cx="3429000" cy="661988"/>
          </a:xfrm>
          <a:prstGeom prst="line">
            <a:avLst/>
          </a:prstGeom>
          <a:noFill/>
          <a:ln w="9525">
            <a:solidFill>
              <a:srgbClr val="6600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30989" name="Text Box 269"/>
          <p:cNvSpPr txBox="1">
            <a:spLocks noChangeArrowheads="1"/>
          </p:cNvSpPr>
          <p:nvPr/>
        </p:nvSpPr>
        <p:spPr bwMode="auto">
          <a:xfrm>
            <a:off x="5029200" y="3810000"/>
            <a:ext cx="1482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Quadrant 4</a:t>
            </a:r>
          </a:p>
        </p:txBody>
      </p:sp>
      <p:sp>
        <p:nvSpPr>
          <p:cNvPr id="30990" name="Text Box 270"/>
          <p:cNvSpPr txBox="1">
            <a:spLocks noChangeArrowheads="1"/>
          </p:cNvSpPr>
          <p:nvPr/>
        </p:nvSpPr>
        <p:spPr bwMode="auto">
          <a:xfrm>
            <a:off x="2971800" y="2133600"/>
            <a:ext cx="1482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Quadrant 2</a:t>
            </a:r>
          </a:p>
        </p:txBody>
      </p:sp>
      <p:sp>
        <p:nvSpPr>
          <p:cNvPr id="30991" name="Text Box 271"/>
          <p:cNvSpPr txBox="1">
            <a:spLocks noChangeArrowheads="1"/>
          </p:cNvSpPr>
          <p:nvPr/>
        </p:nvSpPr>
        <p:spPr bwMode="auto">
          <a:xfrm>
            <a:off x="5029200" y="2133600"/>
            <a:ext cx="1482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Quadrant 1</a:t>
            </a:r>
          </a:p>
        </p:txBody>
      </p:sp>
    </p:spTree>
    <p:extLst>
      <p:ext uri="{BB962C8B-B14F-4D97-AF65-F5344CB8AC3E}">
        <p14:creationId xmlns:p14="http://schemas.microsoft.com/office/powerpoint/2010/main" val="424965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9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0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0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30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/>
      <p:bldP spid="30727" grpId="0"/>
      <p:bldP spid="30728" grpId="0"/>
      <p:bldP spid="30729" grpId="0"/>
      <p:bldP spid="30731" grpId="0"/>
      <p:bldP spid="30734" grpId="0" animBg="1"/>
      <p:bldP spid="30986" grpId="0" animBg="1"/>
      <p:bldP spid="30987" grpId="0"/>
      <p:bldP spid="30988" grpId="0" animBg="1"/>
      <p:bldP spid="30989" grpId="0"/>
      <p:bldP spid="30990" grpId="0"/>
      <p:bldP spid="309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l" eaLnBrk="1" hangingPunct="1"/>
            <a:r>
              <a:rPr lang="en-CA" dirty="0"/>
              <a:t>I) Horizontal &amp; Vertical Lines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536" y="1010891"/>
            <a:ext cx="753268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</a:rPr>
              <a:t>A Horizontal line has an equation in the form of: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1411" y="1518891"/>
            <a:ext cx="6002338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>
                <a:solidFill>
                  <a:srgbClr val="FF0000"/>
                </a:solidFill>
              </a:rPr>
              <a:t>A Vertical line has an equation in the form of: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640276"/>
              </p:ext>
            </p:extLst>
          </p:nvPr>
        </p:nvGraphicFramePr>
        <p:xfrm>
          <a:off x="6451849" y="980728"/>
          <a:ext cx="89058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393480" imgH="215640" progId="Equation.DSMT4">
                  <p:embed/>
                </p:oleObj>
              </mc:Choice>
              <mc:Fallback>
                <p:oleObj name="Equation" r:id="rId4" imgW="393480" imgH="215640" progId="Equation.DSMT4">
                  <p:embed/>
                  <p:pic>
                    <p:nvPicPr>
                      <p:cNvPr id="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849" y="980728"/>
                        <a:ext cx="890587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306059"/>
              </p:ext>
            </p:extLst>
          </p:nvPr>
        </p:nvGraphicFramePr>
        <p:xfrm>
          <a:off x="6477249" y="1498253"/>
          <a:ext cx="86201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380880" imgH="190440" progId="Equation.DSMT4">
                  <p:embed/>
                </p:oleObj>
              </mc:Choice>
              <mc:Fallback>
                <p:oleObj name="Equation" r:id="rId6" imgW="380880" imgH="190440" progId="Equation.DSMT4">
                  <p:embed/>
                  <p:pic>
                    <p:nvPicPr>
                      <p:cNvPr id="3481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249" y="1498253"/>
                        <a:ext cx="862012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421236"/>
              </p:ext>
            </p:extLst>
          </p:nvPr>
        </p:nvGraphicFramePr>
        <p:xfrm>
          <a:off x="5913686" y="1971328"/>
          <a:ext cx="2192338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8" imgW="1168200" imgH="253800" progId="Equation.DSMT4">
                  <p:embed/>
                </p:oleObj>
              </mc:Choice>
              <mc:Fallback>
                <p:oleObj name="Equation" r:id="rId8" imgW="1168200" imgH="253800" progId="Equation.DSMT4">
                  <p:embed/>
                  <p:pic>
                    <p:nvPicPr>
                      <p:cNvPr id="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3686" y="1971328"/>
                        <a:ext cx="2192338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" y="2386013"/>
            <a:ext cx="4276725" cy="383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463550" y="3016250"/>
            <a:ext cx="4286250" cy="1588"/>
          </a:xfrm>
          <a:prstGeom prst="line">
            <a:avLst/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79425" y="4519613"/>
            <a:ext cx="4286250" cy="1587"/>
          </a:xfrm>
          <a:prstGeom prst="line">
            <a:avLst/>
          </a:prstGeom>
          <a:ln w="2222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821" name="Object 5"/>
          <p:cNvGraphicFramePr>
            <a:graphicFrameLocks noChangeAspect="1"/>
          </p:cNvGraphicFramePr>
          <p:nvPr/>
        </p:nvGraphicFramePr>
        <p:xfrm>
          <a:off x="4838700" y="2751138"/>
          <a:ext cx="890588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1" imgW="393480" imgH="203040" progId="Equation.DSMT4">
                  <p:embed/>
                </p:oleObj>
              </mc:Choice>
              <mc:Fallback>
                <p:oleObj name="Equation" r:id="rId11" imgW="393480" imgH="203040" progId="Equation.DSMT4">
                  <p:embed/>
                  <p:pic>
                    <p:nvPicPr>
                      <p:cNvPr id="3482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2751138"/>
                        <a:ext cx="890588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4764088" y="4291013"/>
          <a:ext cx="10636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3" imgW="469800" imgH="203040" progId="Equation.DSMT4">
                  <p:embed/>
                </p:oleObj>
              </mc:Choice>
              <mc:Fallback>
                <p:oleObj name="Equation" r:id="rId13" imgW="469800" imgH="203040" progId="Equation.DSMT4">
                  <p:embed/>
                  <p:pic>
                    <p:nvPicPr>
                      <p:cNvPr id="3482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4088" y="4291013"/>
                        <a:ext cx="1063625" cy="45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Arrow Connector 15"/>
          <p:cNvCxnSpPr/>
          <p:nvPr/>
        </p:nvCxnSpPr>
        <p:spPr>
          <a:xfrm rot="5400000">
            <a:off x="-388937" y="4305300"/>
            <a:ext cx="3862388" cy="1587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1951831" y="4299744"/>
            <a:ext cx="3862388" cy="12700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1038225" y="6272213"/>
          <a:ext cx="106362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5" imgW="469800" imgH="177480" progId="Equation.DSMT4">
                  <p:embed/>
                </p:oleObj>
              </mc:Choice>
              <mc:Fallback>
                <p:oleObj name="Equation" r:id="rId15" imgW="469800" imgH="177480" progId="Equation.DSMT4">
                  <p:embed/>
                  <p:pic>
                    <p:nvPicPr>
                      <p:cNvPr id="3482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6272213"/>
                        <a:ext cx="1063625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3209925" y="6269038"/>
          <a:ext cx="8636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7" imgW="380880" imgH="177480" progId="Equation.DSMT4">
                  <p:embed/>
                </p:oleObj>
              </mc:Choice>
              <mc:Fallback>
                <p:oleObj name="Equation" r:id="rId17" imgW="380880" imgH="177480" progId="Equation.DSMT4">
                  <p:embed/>
                  <p:pic>
                    <p:nvPicPr>
                      <p:cNvPr id="3482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9925" y="6269038"/>
                        <a:ext cx="8636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Oval 20"/>
          <p:cNvSpPr/>
          <p:nvPr/>
        </p:nvSpPr>
        <p:spPr>
          <a:xfrm>
            <a:off x="1938338" y="2974975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2" name="Oval 21"/>
          <p:cNvSpPr/>
          <p:nvPr/>
        </p:nvSpPr>
        <p:spPr>
          <a:xfrm>
            <a:off x="3236913" y="2978150"/>
            <a:ext cx="68262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3" name="Object 9"/>
          <p:cNvGraphicFramePr>
            <a:graphicFrameLocks noChangeAspect="1"/>
          </p:cNvGraphicFramePr>
          <p:nvPr/>
        </p:nvGraphicFramePr>
        <p:xfrm>
          <a:off x="1539875" y="3152775"/>
          <a:ext cx="8921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9" imgW="520560" imgH="253800" progId="Equation.DSMT4">
                  <p:embed/>
                </p:oleObj>
              </mc:Choice>
              <mc:Fallback>
                <p:oleObj name="Equation" r:id="rId19" imgW="520560" imgH="253800" progId="Equation.DSMT4">
                  <p:embed/>
                  <p:pic>
                    <p:nvPicPr>
                      <p:cNvPr id="2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3152775"/>
                        <a:ext cx="8921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0"/>
          <p:cNvGraphicFramePr>
            <a:graphicFrameLocks noChangeAspect="1"/>
          </p:cNvGraphicFramePr>
          <p:nvPr/>
        </p:nvGraphicFramePr>
        <p:xfrm>
          <a:off x="3005138" y="3109913"/>
          <a:ext cx="6540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Equation" r:id="rId21" imgW="380880" imgH="253800" progId="Equation.DSMT4">
                  <p:embed/>
                </p:oleObj>
              </mc:Choice>
              <mc:Fallback>
                <p:oleObj name="Equation" r:id="rId21" imgW="380880" imgH="253800" progId="Equation.DSMT4">
                  <p:embed/>
                  <p:pic>
                    <p:nvPicPr>
                      <p:cNvPr id="2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8" y="3109913"/>
                        <a:ext cx="6540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Oval 24"/>
          <p:cNvSpPr/>
          <p:nvPr/>
        </p:nvSpPr>
        <p:spPr>
          <a:xfrm>
            <a:off x="4071938" y="2979738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6" name="Object 11"/>
          <p:cNvGraphicFramePr>
            <a:graphicFrameLocks noChangeAspect="1"/>
          </p:cNvGraphicFramePr>
          <p:nvPr/>
        </p:nvGraphicFramePr>
        <p:xfrm>
          <a:off x="3829050" y="3111500"/>
          <a:ext cx="6762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23" imgW="393480" imgH="253800" progId="Equation.DSMT4">
                  <p:embed/>
                </p:oleObj>
              </mc:Choice>
              <mc:Fallback>
                <p:oleObj name="Equation" r:id="rId23" imgW="393480" imgH="253800" progId="Equation.DSMT4">
                  <p:embed/>
                  <p:pic>
                    <p:nvPicPr>
                      <p:cNvPr id="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9050" y="3111500"/>
                        <a:ext cx="6762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5513388" y="3098800"/>
            <a:ext cx="29479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solidFill>
                  <a:srgbClr val="FF0000"/>
                </a:solidFill>
              </a:rPr>
              <a:t>The y-coordinate of every point is “6”</a:t>
            </a:r>
          </a:p>
        </p:txBody>
      </p:sp>
      <p:sp>
        <p:nvSpPr>
          <p:cNvPr id="28" name="Oval 27"/>
          <p:cNvSpPr/>
          <p:nvPr/>
        </p:nvSpPr>
        <p:spPr>
          <a:xfrm>
            <a:off x="1501775" y="3194050"/>
            <a:ext cx="68263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9" name="Object 12"/>
          <p:cNvGraphicFramePr>
            <a:graphicFrameLocks noChangeAspect="1"/>
          </p:cNvGraphicFramePr>
          <p:nvPr/>
        </p:nvGraphicFramePr>
        <p:xfrm>
          <a:off x="561975" y="2987675"/>
          <a:ext cx="82708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25" imgW="482400" imgH="253800" progId="Equation.DSMT4">
                  <p:embed/>
                </p:oleObj>
              </mc:Choice>
              <mc:Fallback>
                <p:oleObj name="Equation" r:id="rId25" imgW="482400" imgH="253800" progId="Equation.DSMT4">
                  <p:embed/>
                  <p:pic>
                    <p:nvPicPr>
                      <p:cNvPr id="2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2987675"/>
                        <a:ext cx="827088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Oval 29"/>
          <p:cNvSpPr/>
          <p:nvPr/>
        </p:nvSpPr>
        <p:spPr>
          <a:xfrm>
            <a:off x="1503363" y="3836988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1" name="Object 13"/>
          <p:cNvGraphicFramePr>
            <a:graphicFrameLocks noChangeAspect="1"/>
          </p:cNvGraphicFramePr>
          <p:nvPr/>
        </p:nvGraphicFramePr>
        <p:xfrm>
          <a:off x="565150" y="3632200"/>
          <a:ext cx="827088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27" imgW="482400" imgH="253800" progId="Equation.DSMT4">
                  <p:embed/>
                </p:oleObj>
              </mc:Choice>
              <mc:Fallback>
                <p:oleObj name="Equation" r:id="rId27" imgW="482400" imgH="253800" progId="Equation.DSMT4">
                  <p:embed/>
                  <p:pic>
                    <p:nvPicPr>
                      <p:cNvPr id="31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" y="3632200"/>
                        <a:ext cx="827088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Oval 32"/>
          <p:cNvSpPr/>
          <p:nvPr/>
        </p:nvSpPr>
        <p:spPr>
          <a:xfrm>
            <a:off x="1517650" y="4887913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34" name="Object 15"/>
          <p:cNvGraphicFramePr>
            <a:graphicFrameLocks noChangeAspect="1"/>
          </p:cNvGraphicFramePr>
          <p:nvPr/>
        </p:nvGraphicFramePr>
        <p:xfrm>
          <a:off x="487363" y="4683125"/>
          <a:ext cx="979487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29" imgW="571320" imgH="253800" progId="Equation.DSMT4">
                  <p:embed/>
                </p:oleObj>
              </mc:Choice>
              <mc:Fallback>
                <p:oleObj name="Equation" r:id="rId29" imgW="571320" imgH="253800" progId="Equation.DSMT4">
                  <p:embed/>
                  <p:pic>
                    <p:nvPicPr>
                      <p:cNvPr id="34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3" y="4683125"/>
                        <a:ext cx="979487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624513" y="4943475"/>
            <a:ext cx="2947987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>
                <a:solidFill>
                  <a:srgbClr val="FF0000"/>
                </a:solidFill>
              </a:rPr>
              <a:t>The x-coordinate of every point is “-5”</a:t>
            </a:r>
          </a:p>
        </p:txBody>
      </p:sp>
    </p:spTree>
    <p:extLst>
      <p:ext uri="{BB962C8B-B14F-4D97-AF65-F5344CB8AC3E}">
        <p14:creationId xmlns:p14="http://schemas.microsoft.com/office/powerpoint/2010/main" val="400463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1" grpId="0" animBg="1"/>
      <p:bldP spid="21" grpId="1" animBg="1"/>
      <p:bldP spid="22" grpId="0" animBg="1"/>
      <p:bldP spid="22" grpId="1" animBg="1"/>
      <p:bldP spid="25" grpId="0" animBg="1"/>
      <p:bldP spid="25" grpId="1" animBg="1"/>
      <p:bldP spid="27" grpId="0"/>
      <p:bldP spid="28" grpId="0" animBg="1"/>
      <p:bldP spid="30" grpId="0" animBg="1"/>
      <p:bldP spid="33" grpId="0" animBg="1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en-CA" dirty="0"/>
              <a:t>II) Graphing Linear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8075240" cy="5421216"/>
          </a:xfrm>
        </p:spPr>
        <p:txBody>
          <a:bodyPr/>
          <a:lstStyle/>
          <a:p>
            <a:r>
              <a:rPr lang="en-CA" dirty="0"/>
              <a:t>There are several ways to graph a line besides making a TOV</a:t>
            </a:r>
            <a:br>
              <a:rPr lang="en-CA" dirty="0"/>
            </a:br>
            <a:endParaRPr lang="en-CA" dirty="0"/>
          </a:p>
          <a:p>
            <a:r>
              <a:rPr lang="en-CA" dirty="0"/>
              <a:t>1</a:t>
            </a:r>
            <a:r>
              <a:rPr lang="en-CA" baseline="30000" dirty="0"/>
              <a:t>st</a:t>
            </a:r>
            <a:r>
              <a:rPr lang="en-CA" dirty="0"/>
              <a:t> Method: </a:t>
            </a:r>
          </a:p>
          <a:p>
            <a:pPr lvl="1"/>
            <a:r>
              <a:rPr lang="en-CA" dirty="0">
                <a:sym typeface="Wingdings" pitchFamily="2" charset="2"/>
              </a:rPr>
              <a:t>Find both the “x” and “y” intercepts of the line</a:t>
            </a:r>
          </a:p>
          <a:p>
            <a:pPr lvl="1"/>
            <a:r>
              <a:rPr lang="en-CA" dirty="0">
                <a:sym typeface="Wingdings" pitchFamily="2" charset="2"/>
              </a:rPr>
              <a:t>Connect the two intercepts</a:t>
            </a:r>
            <a:endParaRPr lang="en-CA" dirty="0"/>
          </a:p>
          <a:p>
            <a:pPr lvl="1"/>
            <a:endParaRPr lang="en-CA" dirty="0">
              <a:sym typeface="Wingdings" pitchFamily="2" charset="2"/>
            </a:endParaRPr>
          </a:p>
          <a:p>
            <a:pPr lvl="1"/>
            <a:endParaRPr lang="en-CA" dirty="0">
              <a:sym typeface="Wingdings" pitchFamily="2" charset="2"/>
            </a:endParaRPr>
          </a:p>
          <a:p>
            <a:r>
              <a:rPr lang="en-CA" dirty="0">
                <a:sym typeface="Wingdings" pitchFamily="2" charset="2"/>
              </a:rPr>
              <a:t>2</a:t>
            </a:r>
            <a:r>
              <a:rPr lang="en-CA" baseline="30000" dirty="0">
                <a:sym typeface="Wingdings" pitchFamily="2" charset="2"/>
              </a:rPr>
              <a:t>nd</a:t>
            </a:r>
            <a:r>
              <a:rPr lang="en-CA" dirty="0">
                <a:sym typeface="Wingdings" pitchFamily="2" charset="2"/>
              </a:rPr>
              <a:t> Method: </a:t>
            </a:r>
          </a:p>
          <a:p>
            <a:pPr lvl="1"/>
            <a:r>
              <a:rPr lang="en-CA" dirty="0"/>
              <a:t>Find the slope and y-intercept</a:t>
            </a:r>
          </a:p>
          <a:p>
            <a:pPr lvl="1"/>
            <a:r>
              <a:rPr lang="en-CA" dirty="0"/>
              <a:t>Slope </a:t>
            </a:r>
            <a:r>
              <a:rPr lang="en-CA" dirty="0">
                <a:sym typeface="Wingdings" pitchFamily="2" charset="2"/>
              </a:rPr>
              <a:t> Slant of the line, steepness</a:t>
            </a:r>
          </a:p>
          <a:p>
            <a:pPr lvl="1"/>
            <a:r>
              <a:rPr lang="en-CA" dirty="0">
                <a:sym typeface="Wingdings" pitchFamily="2" charset="2"/>
              </a:rPr>
              <a:t>Y-intercept  where the line crosses the y-intercept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67574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721841"/>
          </a:xfrm>
        </p:spPr>
        <p:txBody>
          <a:bodyPr/>
          <a:lstStyle/>
          <a:p>
            <a:pPr algn="l" eaLnBrk="1" hangingPunct="1"/>
            <a:r>
              <a:rPr lang="en-CA" dirty="0">
                <a:solidFill>
                  <a:srgbClr val="7B9899"/>
                </a:solidFill>
              </a:rPr>
              <a:t>III) X and Y intercepts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75" y="973138"/>
            <a:ext cx="8229600" cy="1852612"/>
          </a:xfrm>
        </p:spPr>
        <p:txBody>
          <a:bodyPr/>
          <a:lstStyle/>
          <a:p>
            <a:pPr eaLnBrk="1" hangingPunct="1"/>
            <a:r>
              <a:rPr lang="en-CA" sz="2300"/>
              <a:t>The X-intercept is where the line crosses the X-axis.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300"/>
              <a:t>	Any point on the X-axis has a y-coordinate of zero  </a:t>
            </a:r>
            <a:r>
              <a:rPr lang="en-CA" sz="2600"/>
              <a:t>(x,</a:t>
            </a:r>
            <a:r>
              <a:rPr lang="en-CA" sz="2600">
                <a:solidFill>
                  <a:srgbClr val="FF0000"/>
                </a:solidFill>
              </a:rPr>
              <a:t>0</a:t>
            </a:r>
            <a:r>
              <a:rPr lang="en-CA" sz="2600"/>
              <a:t>)</a:t>
            </a:r>
          </a:p>
          <a:p>
            <a:pPr eaLnBrk="1" hangingPunct="1"/>
            <a:r>
              <a:rPr lang="en-CA" sz="2300"/>
              <a:t>The Y-intercept is where the line crosses the Y-axis.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300"/>
              <a:t>	Any point on the Y-axis has a x-coordinate of zero  </a:t>
            </a:r>
            <a:r>
              <a:rPr lang="en-CA" sz="2500"/>
              <a:t>(</a:t>
            </a:r>
            <a:r>
              <a:rPr lang="en-CA" sz="2500">
                <a:solidFill>
                  <a:srgbClr val="FF0000"/>
                </a:solidFill>
              </a:rPr>
              <a:t>0</a:t>
            </a:r>
            <a:r>
              <a:rPr lang="en-CA" sz="2500"/>
              <a:t>,y)</a:t>
            </a:r>
          </a:p>
          <a:p>
            <a:pPr eaLnBrk="1" hangingPunct="1">
              <a:buFont typeface="Wingdings 2" pitchFamily="18" charset="2"/>
              <a:buNone/>
            </a:pPr>
            <a:endParaRPr lang="en-CA"/>
          </a:p>
        </p:txBody>
      </p:sp>
      <p:pic>
        <p:nvPicPr>
          <p:cNvPr id="2063" name="Picture 1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2863850"/>
            <a:ext cx="4276725" cy="383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2360613" y="3275013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" name="Oval 5"/>
          <p:cNvSpPr/>
          <p:nvPr/>
        </p:nvSpPr>
        <p:spPr>
          <a:xfrm>
            <a:off x="2363788" y="3892550"/>
            <a:ext cx="68262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" name="Oval 6"/>
          <p:cNvSpPr/>
          <p:nvPr/>
        </p:nvSpPr>
        <p:spPr>
          <a:xfrm>
            <a:off x="2365375" y="4521200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2368550" y="4960938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2355850" y="5386388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2359025" y="6002338"/>
            <a:ext cx="68263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439988" y="3125788"/>
          <a:ext cx="6746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5" imgW="393480" imgH="253800" progId="Equation.DSMT4">
                  <p:embed/>
                </p:oleObj>
              </mc:Choice>
              <mc:Fallback>
                <p:oleObj name="Equation" r:id="rId5" imgW="393480" imgH="253800" progId="Equation.DSMT4">
                  <p:embed/>
                  <p:pic>
                    <p:nvPicPr>
                      <p:cNvPr id="1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988" y="3125788"/>
                        <a:ext cx="674687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2435225" y="3736975"/>
          <a:ext cx="6762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7" imgW="393480" imgH="253800" progId="Equation.DSMT4">
                  <p:embed/>
                </p:oleObj>
              </mc:Choice>
              <mc:Fallback>
                <p:oleObj name="Equation" r:id="rId7" imgW="393480" imgH="253800" progId="Equation.DSMT4">
                  <p:embed/>
                  <p:pic>
                    <p:nvPicPr>
                      <p:cNvPr id="215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3736975"/>
                        <a:ext cx="6762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479675" y="4375150"/>
          <a:ext cx="6096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9" imgW="355320" imgH="253800" progId="Equation.DSMT4">
                  <p:embed/>
                </p:oleObj>
              </mc:Choice>
              <mc:Fallback>
                <p:oleObj name="Equation" r:id="rId9" imgW="355320" imgH="253800" progId="Equation.DSMT4">
                  <p:embed/>
                  <p:pic>
                    <p:nvPicPr>
                      <p:cNvPr id="215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4375150"/>
                        <a:ext cx="6096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2447925" y="4795838"/>
          <a:ext cx="80486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1" imgW="469800" imgH="253800" progId="Equation.DSMT4">
                  <p:embed/>
                </p:oleObj>
              </mc:Choice>
              <mc:Fallback>
                <p:oleObj name="Equation" r:id="rId11" imgW="469800" imgH="253800" progId="Equation.DSMT4">
                  <p:embed/>
                  <p:pic>
                    <p:nvPicPr>
                      <p:cNvPr id="2151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7925" y="4795838"/>
                        <a:ext cx="804863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2420938" y="5257800"/>
          <a:ext cx="8270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3" imgW="482400" imgH="253800" progId="Equation.DSMT4">
                  <p:embed/>
                </p:oleObj>
              </mc:Choice>
              <mc:Fallback>
                <p:oleObj name="Equation" r:id="rId13" imgW="482400" imgH="253800" progId="Equation.DSMT4">
                  <p:embed/>
                  <p:pic>
                    <p:nvPicPr>
                      <p:cNvPr id="215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938" y="5257800"/>
                        <a:ext cx="827087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Object 9"/>
          <p:cNvGraphicFramePr>
            <a:graphicFrameLocks noChangeAspect="1"/>
          </p:cNvGraphicFramePr>
          <p:nvPr/>
        </p:nvGraphicFramePr>
        <p:xfrm>
          <a:off x="2444750" y="5883275"/>
          <a:ext cx="8270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5" imgW="482400" imgH="253800" progId="Equation.DSMT4">
                  <p:embed/>
                </p:oleObj>
              </mc:Choice>
              <mc:Fallback>
                <p:oleObj name="Equation" r:id="rId15" imgW="482400" imgH="253800" progId="Equation.DSMT4">
                  <p:embed/>
                  <p:pic>
                    <p:nvPicPr>
                      <p:cNvPr id="2151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4750" y="5883275"/>
                        <a:ext cx="82708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Oval 16"/>
          <p:cNvSpPr/>
          <p:nvPr/>
        </p:nvSpPr>
        <p:spPr>
          <a:xfrm>
            <a:off x="671513" y="4738688"/>
            <a:ext cx="68262" cy="80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1519238" y="4725988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2573338" y="4729163"/>
            <a:ext cx="66675" cy="809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3201988" y="4730750"/>
            <a:ext cx="68262" cy="825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1" name="Oval 20"/>
          <p:cNvSpPr/>
          <p:nvPr/>
        </p:nvSpPr>
        <p:spPr>
          <a:xfrm>
            <a:off x="4064000" y="4733925"/>
            <a:ext cx="68263" cy="80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23" name="Object 10"/>
          <p:cNvGraphicFramePr>
            <a:graphicFrameLocks noChangeAspect="1"/>
          </p:cNvGraphicFramePr>
          <p:nvPr/>
        </p:nvGraphicFramePr>
        <p:xfrm>
          <a:off x="276225" y="4846638"/>
          <a:ext cx="828675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7" imgW="482400" imgH="253800" progId="Equation.DSMT4">
                  <p:embed/>
                </p:oleObj>
              </mc:Choice>
              <mc:Fallback>
                <p:oleObj name="Equation" r:id="rId17" imgW="482400" imgH="253800" progId="Equation.DSMT4">
                  <p:embed/>
                  <p:pic>
                    <p:nvPicPr>
                      <p:cNvPr id="23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" y="4846638"/>
                        <a:ext cx="828675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11"/>
          <p:cNvGraphicFramePr>
            <a:graphicFrameLocks noChangeAspect="1"/>
          </p:cNvGraphicFramePr>
          <p:nvPr/>
        </p:nvGraphicFramePr>
        <p:xfrm>
          <a:off x="1133475" y="4845050"/>
          <a:ext cx="8286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9" imgW="482400" imgH="253800" progId="Equation.DSMT4">
                  <p:embed/>
                </p:oleObj>
              </mc:Choice>
              <mc:Fallback>
                <p:oleObj name="Equation" r:id="rId19" imgW="482400" imgH="253800" progId="Equation.DSMT4">
                  <p:embed/>
                  <p:pic>
                    <p:nvPicPr>
                      <p:cNvPr id="24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3475" y="4845050"/>
                        <a:ext cx="828675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12"/>
          <p:cNvGraphicFramePr>
            <a:graphicFrameLocks noChangeAspect="1"/>
          </p:cNvGraphicFramePr>
          <p:nvPr/>
        </p:nvGraphicFramePr>
        <p:xfrm>
          <a:off x="2332038" y="4841875"/>
          <a:ext cx="6096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1" imgW="355320" imgH="253800" progId="Equation.DSMT4">
                  <p:embed/>
                </p:oleObj>
              </mc:Choice>
              <mc:Fallback>
                <p:oleObj name="Equation" r:id="rId21" imgW="355320" imgH="253800" progId="Equation.DSMT4">
                  <p:embed/>
                  <p:pic>
                    <p:nvPicPr>
                      <p:cNvPr id="2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2038" y="4841875"/>
                        <a:ext cx="6096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3"/>
          <p:cNvGraphicFramePr>
            <a:graphicFrameLocks noChangeAspect="1"/>
          </p:cNvGraphicFramePr>
          <p:nvPr/>
        </p:nvGraphicFramePr>
        <p:xfrm>
          <a:off x="2952750" y="4879975"/>
          <a:ext cx="6746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23" imgW="393480" imgH="253800" progId="Equation.DSMT4">
                  <p:embed/>
                </p:oleObj>
              </mc:Choice>
              <mc:Fallback>
                <p:oleObj name="Equation" r:id="rId23" imgW="393480" imgH="253800" progId="Equation.DSMT4">
                  <p:embed/>
                  <p:pic>
                    <p:nvPicPr>
                      <p:cNvPr id="26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750" y="4879975"/>
                        <a:ext cx="674688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4"/>
          <p:cNvGraphicFramePr>
            <a:graphicFrameLocks noChangeAspect="1"/>
          </p:cNvGraphicFramePr>
          <p:nvPr/>
        </p:nvGraphicFramePr>
        <p:xfrm>
          <a:off x="3792538" y="4851400"/>
          <a:ext cx="65405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25" imgW="380880" imgH="253800" progId="Equation.DSMT4">
                  <p:embed/>
                </p:oleObj>
              </mc:Choice>
              <mc:Fallback>
                <p:oleObj name="Equation" r:id="rId25" imgW="380880" imgH="253800" progId="Equation.DSMT4">
                  <p:embed/>
                  <p:pic>
                    <p:nvPicPr>
                      <p:cNvPr id="27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4851400"/>
                        <a:ext cx="65405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1436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4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8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4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pPr eaLnBrk="1" hangingPunct="1"/>
            <a:r>
              <a:rPr lang="en-CA" dirty="0"/>
              <a:t>Finding the X &amp; Y intercepts</a:t>
            </a:r>
          </a:p>
        </p:txBody>
      </p:sp>
      <p:sp>
        <p:nvSpPr>
          <p:cNvPr id="717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04900"/>
            <a:ext cx="8229600" cy="5051425"/>
          </a:xfrm>
        </p:spPr>
        <p:txBody>
          <a:bodyPr/>
          <a:lstStyle/>
          <a:p>
            <a:pPr eaLnBrk="1" hangingPunct="1"/>
            <a:r>
              <a:rPr lang="en-CA" dirty="0"/>
              <a:t>At the x-intercept, the y-coordinate is </a:t>
            </a:r>
            <a:r>
              <a:rPr lang="en-CA" dirty="0">
                <a:solidFill>
                  <a:srgbClr val="FF0000"/>
                </a:solidFill>
              </a:rPr>
              <a:t>zero</a:t>
            </a:r>
            <a:r>
              <a:rPr lang="en-CA" dirty="0"/>
              <a:t>.</a:t>
            </a:r>
          </a:p>
          <a:p>
            <a:pPr eaLnBrk="1" hangingPunct="1"/>
            <a:r>
              <a:rPr lang="en-CA" dirty="0"/>
              <a:t>To find the x-intercept, make the “y-variable” equal to zero and solve for “x”</a:t>
            </a:r>
          </a:p>
          <a:p>
            <a:pPr eaLnBrk="1" hangingPunct="1"/>
            <a:endParaRPr lang="en-CA" dirty="0"/>
          </a:p>
          <a:p>
            <a:pPr eaLnBrk="1" hangingPunct="1">
              <a:buFont typeface="Wingdings 3" pitchFamily="18" charset="2"/>
              <a:buNone/>
            </a:pPr>
            <a:br>
              <a:rPr lang="en-CA" dirty="0"/>
            </a:br>
            <a:endParaRPr lang="en-CA" dirty="0"/>
          </a:p>
          <a:p>
            <a:r>
              <a:rPr lang="en-CA" dirty="0"/>
              <a:t>At the y-intercept, the x-coordinate is </a:t>
            </a:r>
            <a:r>
              <a:rPr lang="en-CA" dirty="0">
                <a:solidFill>
                  <a:srgbClr val="FF0000"/>
                </a:solidFill>
              </a:rPr>
              <a:t>zero</a:t>
            </a:r>
            <a:r>
              <a:rPr lang="en-CA" dirty="0"/>
              <a:t>.</a:t>
            </a:r>
          </a:p>
          <a:p>
            <a:pPr eaLnBrk="1" hangingPunct="1"/>
            <a:r>
              <a:rPr lang="en-CA" dirty="0"/>
              <a:t>To find the y-intercept, make the “x-variable” equal to zero and solve for “y”</a:t>
            </a:r>
          </a:p>
          <a:p>
            <a:pPr eaLnBrk="1" hangingPunct="1"/>
            <a:endParaRPr lang="en-CA" dirty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570038" y="2409825"/>
          <a:ext cx="18827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965160" imgH="203040" progId="Equation.DSMT4">
                  <p:embed/>
                </p:oleObj>
              </mc:Choice>
              <mc:Fallback>
                <p:oleObj name="Equation" r:id="rId4" imgW="965160" imgH="203040" progId="Equation.DSMT4">
                  <p:embed/>
                  <p:pic>
                    <p:nvPicPr>
                      <p:cNvPr id="717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0038" y="2409825"/>
                        <a:ext cx="1882775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2214563" y="2773363"/>
          <a:ext cx="1239837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634680" imgH="177480" progId="Equation.DSMT4">
                  <p:embed/>
                </p:oleObj>
              </mc:Choice>
              <mc:Fallback>
                <p:oleObj name="Equation" r:id="rId6" imgW="634680" imgH="177480" progId="Equation.DSMT4">
                  <p:embed/>
                  <p:pic>
                    <p:nvPicPr>
                      <p:cNvPr id="7171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2773363"/>
                        <a:ext cx="1239837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2374900" y="3051175"/>
          <a:ext cx="9413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8" imgW="482400" imgH="241200" progId="Equation.DSMT4">
                  <p:embed/>
                </p:oleObj>
              </mc:Choice>
              <mc:Fallback>
                <p:oleObj name="Equation" r:id="rId8" imgW="482400" imgH="241200" progId="Equation.DSMT4">
                  <p:embed/>
                  <p:pic>
                    <p:nvPicPr>
                      <p:cNvPr id="7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900" y="3051175"/>
                        <a:ext cx="941388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TextBox 7"/>
          <p:cNvSpPr txBox="1">
            <a:spLocks noChangeArrowheads="1"/>
          </p:cNvSpPr>
          <p:nvPr/>
        </p:nvSpPr>
        <p:spPr bwMode="auto">
          <a:xfrm>
            <a:off x="3984625" y="2620963"/>
            <a:ext cx="4271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The x-intercept will be -10/4  =  -2.5</a:t>
            </a:r>
          </a:p>
        </p:txBody>
      </p:sp>
      <p:graphicFrame>
        <p:nvGraphicFramePr>
          <p:cNvPr id="717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2401328"/>
              </p:ext>
            </p:extLst>
          </p:nvPr>
        </p:nvGraphicFramePr>
        <p:xfrm>
          <a:off x="1512888" y="5126062"/>
          <a:ext cx="1882775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10" imgW="965160" imgH="203040" progId="Equation.DSMT4">
                  <p:embed/>
                </p:oleObj>
              </mc:Choice>
              <mc:Fallback>
                <p:oleObj name="Equation" r:id="rId10" imgW="965160" imgH="203040" progId="Equation.DSMT4">
                  <p:embed/>
                  <p:pic>
                    <p:nvPicPr>
                      <p:cNvPr id="7173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888" y="5126062"/>
                        <a:ext cx="1882775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7840203"/>
              </p:ext>
            </p:extLst>
          </p:nvPr>
        </p:nvGraphicFramePr>
        <p:xfrm>
          <a:off x="2144713" y="5464199"/>
          <a:ext cx="1265237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11" imgW="647640" imgH="203040" progId="Equation.DSMT4">
                  <p:embed/>
                </p:oleObj>
              </mc:Choice>
              <mc:Fallback>
                <p:oleObj name="Equation" r:id="rId11" imgW="647640" imgH="203040" progId="Equation.DSMT4">
                  <p:embed/>
                  <p:pic>
                    <p:nvPicPr>
                      <p:cNvPr id="71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4713" y="5464199"/>
                        <a:ext cx="1265237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571236"/>
              </p:ext>
            </p:extLst>
          </p:nvPr>
        </p:nvGraphicFramePr>
        <p:xfrm>
          <a:off x="2317750" y="5767412"/>
          <a:ext cx="941388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13" imgW="482400" imgH="241200" progId="Equation.DSMT4">
                  <p:embed/>
                </p:oleObj>
              </mc:Choice>
              <mc:Fallback>
                <p:oleObj name="Equation" r:id="rId13" imgW="482400" imgH="241200" progId="Equation.DSMT4">
                  <p:embed/>
                  <p:pic>
                    <p:nvPicPr>
                      <p:cNvPr id="717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5767412"/>
                        <a:ext cx="941388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TextBox 7"/>
          <p:cNvSpPr txBox="1">
            <a:spLocks noChangeArrowheads="1"/>
          </p:cNvSpPr>
          <p:nvPr/>
        </p:nvSpPr>
        <p:spPr bwMode="auto">
          <a:xfrm>
            <a:off x="4122738" y="5286399"/>
            <a:ext cx="42719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dirty="0">
                <a:solidFill>
                  <a:srgbClr val="FF0000"/>
                </a:solidFill>
              </a:rPr>
              <a:t>The y-intercept will be -10/5  = -2</a:t>
            </a:r>
          </a:p>
        </p:txBody>
      </p:sp>
    </p:spTree>
    <p:extLst>
      <p:ext uri="{BB962C8B-B14F-4D97-AF65-F5344CB8AC3E}">
        <p14:creationId xmlns:p14="http://schemas.microsoft.com/office/powerpoint/2010/main" val="407896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1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3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CA" sz="2500" dirty="0"/>
              <a:t>Ex: Graph the following line by finding the x &amp; y intercepts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824919"/>
              </p:ext>
            </p:extLst>
          </p:nvPr>
        </p:nvGraphicFramePr>
        <p:xfrm>
          <a:off x="3419872" y="980728"/>
          <a:ext cx="1862137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850680" imgH="203040" progId="Equation.DSMT4">
                  <p:embed/>
                </p:oleObj>
              </mc:Choice>
              <mc:Fallback>
                <p:oleObj name="Equation" r:id="rId4" imgW="850680" imgH="203040" progId="Equation.DSMT4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980728"/>
                        <a:ext cx="1862137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4" name="TextBox 4"/>
          <p:cNvSpPr txBox="1">
            <a:spLocks noChangeArrowheads="1"/>
          </p:cNvSpPr>
          <p:nvPr/>
        </p:nvSpPr>
        <p:spPr bwMode="auto">
          <a:xfrm>
            <a:off x="5000625" y="1746250"/>
            <a:ext cx="2465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x-intercept:</a:t>
            </a:r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5095875" y="2220913"/>
          <a:ext cx="200818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850680" imgH="203040" progId="Equation.DSMT4">
                  <p:embed/>
                </p:oleObj>
              </mc:Choice>
              <mc:Fallback>
                <p:oleObj name="Equation" r:id="rId6" imgW="850680" imgH="203040" progId="Equation.DSMT4">
                  <p:embed/>
                  <p:pic>
                    <p:nvPicPr>
                      <p:cNvPr id="819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75" y="2220913"/>
                        <a:ext cx="2008188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205" name="Picture 1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063" y="2357438"/>
            <a:ext cx="4276725" cy="38354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9" name="Oval 18"/>
          <p:cNvSpPr/>
          <p:nvPr/>
        </p:nvSpPr>
        <p:spPr>
          <a:xfrm>
            <a:off x="2601913" y="5094288"/>
            <a:ext cx="71437" cy="7143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0" name="Oval 19"/>
          <p:cNvSpPr/>
          <p:nvPr/>
        </p:nvSpPr>
        <p:spPr>
          <a:xfrm>
            <a:off x="3244850" y="4248150"/>
            <a:ext cx="71438" cy="714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1330325" y="2832101"/>
            <a:ext cx="3849687" cy="2906712"/>
          </a:xfrm>
          <a:prstGeom prst="straightConnector1">
            <a:avLst/>
          </a:prstGeom>
          <a:ln>
            <a:headEnd type="stealt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96" name="Object 3"/>
          <p:cNvGraphicFramePr>
            <a:graphicFrameLocks noChangeAspect="1"/>
          </p:cNvGraphicFramePr>
          <p:nvPr/>
        </p:nvGraphicFramePr>
        <p:xfrm>
          <a:off x="5864225" y="2725738"/>
          <a:ext cx="125888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9" imgW="533160" imgH="177480" progId="Equation.DSMT4">
                  <p:embed/>
                </p:oleObj>
              </mc:Choice>
              <mc:Fallback>
                <p:oleObj name="Equation" r:id="rId9" imgW="533160" imgH="177480" progId="Equation.DSMT4">
                  <p:embed/>
                  <p:pic>
                    <p:nvPicPr>
                      <p:cNvPr id="819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4225" y="2725738"/>
                        <a:ext cx="1258888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3"/>
          <p:cNvGraphicFramePr>
            <a:graphicFrameLocks noChangeAspect="1"/>
          </p:cNvGraphicFramePr>
          <p:nvPr/>
        </p:nvGraphicFramePr>
        <p:xfrm>
          <a:off x="6069013" y="3146425"/>
          <a:ext cx="8699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Equation" r:id="rId11" imgW="368280" imgH="177480" progId="Equation.DSMT4">
                  <p:embed/>
                </p:oleObj>
              </mc:Choice>
              <mc:Fallback>
                <p:oleObj name="Equation" r:id="rId11" imgW="368280" imgH="177480" progId="Equation.DSMT4">
                  <p:embed/>
                  <p:pic>
                    <p:nvPicPr>
                      <p:cNvPr id="819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9013" y="3146425"/>
                        <a:ext cx="86995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TextBox 4"/>
          <p:cNvSpPr txBox="1">
            <a:spLocks noChangeArrowheads="1"/>
          </p:cNvSpPr>
          <p:nvPr/>
        </p:nvSpPr>
        <p:spPr bwMode="auto">
          <a:xfrm>
            <a:off x="5016500" y="3944938"/>
            <a:ext cx="2465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000">
                <a:solidFill>
                  <a:srgbClr val="FF0000"/>
                </a:solidFill>
              </a:rPr>
              <a:t>Find the y-intercept:</a:t>
            </a:r>
          </a:p>
        </p:txBody>
      </p:sp>
      <p:graphicFrame>
        <p:nvGraphicFramePr>
          <p:cNvPr id="8198" name="Object 3"/>
          <p:cNvGraphicFramePr>
            <a:graphicFrameLocks noChangeAspect="1"/>
          </p:cNvGraphicFramePr>
          <p:nvPr/>
        </p:nvGraphicFramePr>
        <p:xfrm>
          <a:off x="5111750" y="4421188"/>
          <a:ext cx="200818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Equation" r:id="rId13" imgW="850680" imgH="203040" progId="Equation.DSMT4">
                  <p:embed/>
                </p:oleObj>
              </mc:Choice>
              <mc:Fallback>
                <p:oleObj name="Equation" r:id="rId13" imgW="850680" imgH="203040" progId="Equation.DSMT4">
                  <p:embed/>
                  <p:pic>
                    <p:nvPicPr>
                      <p:cNvPr id="819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0" y="4421188"/>
                        <a:ext cx="2008188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3"/>
          <p:cNvGraphicFramePr>
            <a:graphicFrameLocks noChangeAspect="1"/>
          </p:cNvGraphicFramePr>
          <p:nvPr/>
        </p:nvGraphicFramePr>
        <p:xfrm>
          <a:off x="5653088" y="4897438"/>
          <a:ext cx="14700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14" imgW="622080" imgH="203040" progId="Equation.DSMT4">
                  <p:embed/>
                </p:oleObj>
              </mc:Choice>
              <mc:Fallback>
                <p:oleObj name="Equation" r:id="rId14" imgW="622080" imgH="203040" progId="Equation.DSMT4">
                  <p:embed/>
                  <p:pic>
                    <p:nvPicPr>
                      <p:cNvPr id="81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088" y="4897438"/>
                        <a:ext cx="1470025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3"/>
          <p:cNvGraphicFramePr>
            <a:graphicFrameLocks noChangeAspect="1"/>
          </p:cNvGraphicFramePr>
          <p:nvPr/>
        </p:nvGraphicFramePr>
        <p:xfrm>
          <a:off x="6059488" y="5276850"/>
          <a:ext cx="1141412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Equation" r:id="rId16" imgW="482400" imgH="203040" progId="Equation.DSMT4">
                  <p:embed/>
                </p:oleObj>
              </mc:Choice>
              <mc:Fallback>
                <p:oleObj name="Equation" r:id="rId16" imgW="482400" imgH="203040" progId="Equation.DSMT4">
                  <p:embed/>
                  <p:pic>
                    <p:nvPicPr>
                      <p:cNvPr id="820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9488" y="5276850"/>
                        <a:ext cx="1141412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1" name="Object 14"/>
          <p:cNvGraphicFramePr>
            <a:graphicFrameLocks noChangeAspect="1"/>
          </p:cNvGraphicFramePr>
          <p:nvPr/>
        </p:nvGraphicFramePr>
        <p:xfrm>
          <a:off x="5240338" y="3535363"/>
          <a:ext cx="29162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Equation" r:id="rId18" imgW="1600200" imgH="253800" progId="Equation.DSMT4">
                  <p:embed/>
                </p:oleObj>
              </mc:Choice>
              <mc:Fallback>
                <p:oleObj name="Equation" r:id="rId18" imgW="1600200" imgH="253800" progId="Equation.DSMT4">
                  <p:embed/>
                  <p:pic>
                    <p:nvPicPr>
                      <p:cNvPr id="8201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0338" y="3535363"/>
                        <a:ext cx="2916237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2" name="Object 15"/>
          <p:cNvGraphicFramePr>
            <a:graphicFrameLocks noChangeAspect="1"/>
          </p:cNvGraphicFramePr>
          <p:nvPr/>
        </p:nvGraphicFramePr>
        <p:xfrm>
          <a:off x="4960938" y="5770563"/>
          <a:ext cx="31702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20" imgW="1739880" imgH="253800" progId="Equation.DSMT4">
                  <p:embed/>
                </p:oleObj>
              </mc:Choice>
              <mc:Fallback>
                <p:oleObj name="Equation" r:id="rId20" imgW="1739880" imgH="253800" progId="Equation.DSMT4">
                  <p:embed/>
                  <p:pic>
                    <p:nvPicPr>
                      <p:cNvPr id="8202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0938" y="5770563"/>
                        <a:ext cx="3170237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510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19" grpId="0" animBg="1"/>
      <p:bldP spid="20" grpId="0" animBg="1"/>
      <p:bldP spid="820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/>
          <a:lstStyle/>
          <a:p>
            <a:r>
              <a:rPr lang="en-CA" dirty="0"/>
              <a:t>IV) Slope – intercept form: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08" y="960112"/>
            <a:ext cx="8892480" cy="2180856"/>
          </a:xfrm>
        </p:spPr>
        <p:txBody>
          <a:bodyPr/>
          <a:lstStyle/>
          <a:p>
            <a:r>
              <a:rPr lang="en-CA" dirty="0"/>
              <a:t>When a linear function is written in the form of  </a:t>
            </a:r>
            <a:r>
              <a:rPr lang="en-CA" i="1" dirty="0"/>
              <a:t>y = mx + b</a:t>
            </a:r>
            <a:r>
              <a:rPr lang="en-CA" dirty="0"/>
              <a:t>, the slope is the constant “</a:t>
            </a:r>
            <a:r>
              <a:rPr lang="en-CA" i="1" dirty="0"/>
              <a:t>m</a:t>
            </a:r>
            <a:r>
              <a:rPr lang="en-CA" dirty="0"/>
              <a:t>” that is multiplied to the “x” variable when “y” is isolated</a:t>
            </a:r>
          </a:p>
          <a:p>
            <a:r>
              <a:rPr lang="en-CA" dirty="0"/>
              <a:t>The constant “b” is the y-intercept</a:t>
            </a:r>
          </a:p>
          <a:p>
            <a:pPr marL="0" indent="0">
              <a:buNone/>
            </a:pPr>
            <a:r>
              <a:rPr lang="en-CA" dirty="0"/>
              <a:t>Ex: Find the slope and y-intercept for the following equations: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994895"/>
              </p:ext>
            </p:extLst>
          </p:nvPr>
        </p:nvGraphicFramePr>
        <p:xfrm>
          <a:off x="5868144" y="404664"/>
          <a:ext cx="1680325" cy="507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672840" imgH="203040" progId="Equation.DSMT4">
                  <p:embed/>
                </p:oleObj>
              </mc:Choice>
              <mc:Fallback>
                <p:oleObj name="Equation" r:id="rId4" imgW="672840" imgH="203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68144" y="404664"/>
                        <a:ext cx="1680325" cy="5072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2741759"/>
              </p:ext>
            </p:extLst>
          </p:nvPr>
        </p:nvGraphicFramePr>
        <p:xfrm>
          <a:off x="395536" y="3140968"/>
          <a:ext cx="157638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6" imgW="761760" imgH="203040" progId="Equation.DSMT4">
                  <p:embed/>
                </p:oleObj>
              </mc:Choice>
              <mc:Fallback>
                <p:oleObj name="Equation" r:id="rId6" imgW="761760" imgH="2030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5536" y="3140968"/>
                        <a:ext cx="1576387" cy="420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2440598"/>
              </p:ext>
            </p:extLst>
          </p:nvPr>
        </p:nvGraphicFramePr>
        <p:xfrm>
          <a:off x="3289424" y="2996952"/>
          <a:ext cx="1498600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8" imgW="723600" imgH="393480" progId="Equation.DSMT4">
                  <p:embed/>
                </p:oleObj>
              </mc:Choice>
              <mc:Fallback>
                <p:oleObj name="Equation" r:id="rId8" imgW="72360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89424" y="2996952"/>
                        <a:ext cx="1498600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756974"/>
              </p:ext>
            </p:extLst>
          </p:nvPr>
        </p:nvGraphicFramePr>
        <p:xfrm>
          <a:off x="6118225" y="3150741"/>
          <a:ext cx="16287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10" imgW="787320" imgH="203040" progId="Equation.DSMT4">
                  <p:embed/>
                </p:oleObj>
              </mc:Choice>
              <mc:Fallback>
                <p:oleObj name="Equation" r:id="rId10" imgW="78732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118225" y="3150741"/>
                        <a:ext cx="162877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3810037"/>
              </p:ext>
            </p:extLst>
          </p:nvPr>
        </p:nvGraphicFramePr>
        <p:xfrm>
          <a:off x="683568" y="4952678"/>
          <a:ext cx="866775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12" imgW="419040" imgH="203040" progId="Equation.DSMT4">
                  <p:embed/>
                </p:oleObj>
              </mc:Choice>
              <mc:Fallback>
                <p:oleObj name="Equation" r:id="rId12" imgW="419040" imgH="203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83568" y="4952678"/>
                        <a:ext cx="866775" cy="42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311735"/>
              </p:ext>
            </p:extLst>
          </p:nvPr>
        </p:nvGraphicFramePr>
        <p:xfrm>
          <a:off x="3714254" y="5049515"/>
          <a:ext cx="998538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14" imgW="482400" imgH="177480" progId="Equation.DSMT4">
                  <p:embed/>
                </p:oleObj>
              </mc:Choice>
              <mc:Fallback>
                <p:oleObj name="Equation" r:id="rId14" imgW="482400" imgH="1774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714254" y="5049515"/>
                        <a:ext cx="998538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237684"/>
              </p:ext>
            </p:extLst>
          </p:nvPr>
        </p:nvGraphicFramePr>
        <p:xfrm>
          <a:off x="6086847" y="4970561"/>
          <a:ext cx="2049463" cy="474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16" imgW="990360" imgH="228600" progId="Equation.DSMT4">
                  <p:embed/>
                </p:oleObj>
              </mc:Choice>
              <mc:Fallback>
                <p:oleObj name="Equation" r:id="rId16" imgW="990360" imgH="2286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6086847" y="4970561"/>
                        <a:ext cx="2049463" cy="474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23528" y="371703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Slope = 0.5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3528" y="413978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Y-intercept = 7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71800" y="39330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Slope = 2/3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71800" y="435581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Y-intercept = 11/3</a:t>
            </a: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306480"/>
              </p:ext>
            </p:extLst>
          </p:nvPr>
        </p:nvGraphicFramePr>
        <p:xfrm>
          <a:off x="3275856" y="2996952"/>
          <a:ext cx="1603375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18" imgW="774360" imgH="393480" progId="Equation.DSMT4">
                  <p:embed/>
                </p:oleObj>
              </mc:Choice>
              <mc:Fallback>
                <p:oleObj name="Equation" r:id="rId18" imgW="774360" imgH="393480" progId="Equation.DSMT4">
                  <p:embed/>
                  <p:pic>
                    <p:nvPicPr>
                      <p:cNvPr id="15" name="Object 14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3275856" y="2996952"/>
                        <a:ext cx="1603375" cy="815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216549"/>
              </p:ext>
            </p:extLst>
          </p:nvPr>
        </p:nvGraphicFramePr>
        <p:xfrm>
          <a:off x="6660232" y="3701331"/>
          <a:ext cx="162877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20" imgW="787320" imgH="203040" progId="Equation.DSMT4">
                  <p:embed/>
                </p:oleObj>
              </mc:Choice>
              <mc:Fallback>
                <p:oleObj name="Equation" r:id="rId20" imgW="787320" imgH="20304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660232" y="3701331"/>
                        <a:ext cx="1628775" cy="42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960077"/>
              </p:ext>
            </p:extLst>
          </p:nvPr>
        </p:nvGraphicFramePr>
        <p:xfrm>
          <a:off x="6839024" y="3475534"/>
          <a:ext cx="154940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22" imgW="749160" imgH="393480" progId="Equation.DSMT4">
                  <p:embed/>
                </p:oleObj>
              </mc:Choice>
              <mc:Fallback>
                <p:oleObj name="Equation" r:id="rId22" imgW="749160" imgH="39348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839024" y="3475534"/>
                        <a:ext cx="1549400" cy="81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5508104" y="400506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Slope = - 3/4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08104" y="442782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Y-intercept = 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9512" y="58145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Slope = 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9512" y="623731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Y-intercept = 12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235204"/>
              </p:ext>
            </p:extLst>
          </p:nvPr>
        </p:nvGraphicFramePr>
        <p:xfrm>
          <a:off x="683568" y="5384577"/>
          <a:ext cx="1471612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24" imgW="711000" imgH="203040" progId="Equation.DSMT4">
                  <p:embed/>
                </p:oleObj>
              </mc:Choice>
              <mc:Fallback>
                <p:oleObj name="Equation" r:id="rId24" imgW="711000" imgH="203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83568" y="5384577"/>
                        <a:ext cx="1471612" cy="4206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771800" y="5445224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This is a vertical line!!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771800" y="5814556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Slope is infinity or undefined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771800" y="644404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No Y-intercepts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24128" y="551723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This is not a </a:t>
            </a:r>
            <a:br>
              <a:rPr lang="en-CA" dirty="0">
                <a:solidFill>
                  <a:srgbClr val="FF0000"/>
                </a:solidFill>
              </a:rPr>
            </a:br>
            <a:r>
              <a:rPr lang="en-CA" dirty="0">
                <a:solidFill>
                  <a:srgbClr val="FF0000"/>
                </a:solidFill>
              </a:rPr>
              <a:t>Linear Function!!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724128" y="622802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Degree of “x” is 2</a:t>
            </a:r>
          </a:p>
        </p:txBody>
      </p:sp>
    </p:spTree>
    <p:extLst>
      <p:ext uri="{BB962C8B-B14F-4D97-AF65-F5344CB8AC3E}">
        <p14:creationId xmlns:p14="http://schemas.microsoft.com/office/powerpoint/2010/main" val="298943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/>
      <p:bldP spid="13" grpId="0"/>
      <p:bldP spid="14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2578"/>
            <a:ext cx="7497762" cy="62011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V) Graphing a Line with the Slope</a:t>
            </a:r>
          </a:p>
        </p:txBody>
      </p:sp>
      <p:sp>
        <p:nvSpPr>
          <p:cNvPr id="2053" name="TextBox 3"/>
          <p:cNvSpPr txBox="1">
            <a:spLocks noChangeArrowheads="1"/>
          </p:cNvSpPr>
          <p:nvPr/>
        </p:nvSpPr>
        <p:spPr bwMode="auto">
          <a:xfrm>
            <a:off x="213742" y="857250"/>
            <a:ext cx="8390706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latin typeface="Gill Sans MT" pitchFamily="34" charset="0"/>
              </a:rPr>
              <a:t>Besides making a TOV,  another way to graph a line is by finding a point on the Line, and then “apply” the slope to find other points</a:t>
            </a:r>
          </a:p>
        </p:txBody>
      </p:sp>
      <p:pic>
        <p:nvPicPr>
          <p:cNvPr id="6" name="Picture 18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1588" y="2799036"/>
            <a:ext cx="4276725" cy="3835400"/>
          </a:xfrm>
          <a:solidFill>
            <a:schemeClr val="bg1"/>
          </a:solidFill>
          <a:ln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00151" y="2060848"/>
            <a:ext cx="7851775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500" dirty="0">
                <a:latin typeface="Gill Sans MT" pitchFamily="34" charset="0"/>
              </a:rPr>
              <a:t>Ex: Graph the line:</a:t>
            </a:r>
          </a:p>
        </p:txBody>
      </p:sp>
      <p:sp>
        <p:nvSpPr>
          <p:cNvPr id="8" name="Oval 7"/>
          <p:cNvSpPr/>
          <p:nvPr/>
        </p:nvSpPr>
        <p:spPr>
          <a:xfrm>
            <a:off x="2352677" y="4238898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2184402" y="4076973"/>
            <a:ext cx="439738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03477" y="3857898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2811464" y="3649936"/>
            <a:ext cx="439737" cy="1588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030539" y="3430861"/>
            <a:ext cx="654050" cy="1587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 flipH="1" flipV="1">
            <a:off x="3451227" y="3221311"/>
            <a:ext cx="439737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670302" y="3000648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2992439" y="3821386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8" name="Oval 17"/>
          <p:cNvSpPr/>
          <p:nvPr/>
        </p:nvSpPr>
        <p:spPr>
          <a:xfrm>
            <a:off x="3619502" y="3403873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9" name="Oval 18"/>
          <p:cNvSpPr/>
          <p:nvPr/>
        </p:nvSpPr>
        <p:spPr>
          <a:xfrm>
            <a:off x="4283077" y="2962548"/>
            <a:ext cx="107950" cy="107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333585"/>
              </p:ext>
            </p:extLst>
          </p:nvPr>
        </p:nvGraphicFramePr>
        <p:xfrm>
          <a:off x="5237113" y="3586807"/>
          <a:ext cx="122237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5" imgW="634680" imgH="431640" progId="Equation.DSMT4">
                  <p:embed/>
                </p:oleObj>
              </mc:Choice>
              <mc:Fallback>
                <p:oleObj name="Equation" r:id="rId5" imgW="634680" imgH="431640" progId="Equation.DSMT4">
                  <p:embed/>
                  <p:pic>
                    <p:nvPicPr>
                      <p:cNvPr id="2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7113" y="3586807"/>
                        <a:ext cx="122237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851350" y="2132856"/>
            <a:ext cx="3294063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Start at the y-intercept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851350" y="2708920"/>
            <a:ext cx="3278188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 dirty="0">
                <a:solidFill>
                  <a:srgbClr val="FF0000"/>
                </a:solidFill>
                <a:latin typeface="Gill Sans MT" pitchFamily="34" charset="0"/>
              </a:rPr>
              <a:t>Then apply the slope to find other points: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892625" y="4752032"/>
            <a:ext cx="327977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Connect the dots</a:t>
            </a: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320692"/>
              </p:ext>
            </p:extLst>
          </p:nvPr>
        </p:nvGraphicFramePr>
        <p:xfrm>
          <a:off x="6548388" y="3613795"/>
          <a:ext cx="7334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7" imgW="380880" imgH="431640" progId="Equation.DSMT4">
                  <p:embed/>
                </p:oleObj>
              </mc:Choice>
              <mc:Fallback>
                <p:oleObj name="Equation" r:id="rId7" imgW="380880" imgH="431640" progId="Equation.DSMT4">
                  <p:embed/>
                  <p:pic>
                    <p:nvPicPr>
                      <p:cNvPr id="205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8388" y="3613795"/>
                        <a:ext cx="733425" cy="83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 rot="5400000" flipH="1" flipV="1">
            <a:off x="2184402" y="4505598"/>
            <a:ext cx="439738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1746252" y="4705623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 flipH="1" flipV="1">
            <a:off x="1546227" y="4943748"/>
            <a:ext cx="439738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1108077" y="5143773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 flipH="1" flipV="1">
            <a:off x="898527" y="5372373"/>
            <a:ext cx="439738" cy="1587"/>
          </a:xfrm>
          <a:prstGeom prst="straightConnector1">
            <a:avLst/>
          </a:prstGeom>
          <a:ln w="15875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60377" y="5572398"/>
            <a:ext cx="654050" cy="1588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headEnd type="stealt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704977" y="4648473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3" name="Oval 32"/>
          <p:cNvSpPr/>
          <p:nvPr/>
        </p:nvSpPr>
        <p:spPr>
          <a:xfrm>
            <a:off x="1066802" y="5086623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419102" y="5505723"/>
            <a:ext cx="109537" cy="109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36" name="Straight Connector 35"/>
          <p:cNvCxnSpPr/>
          <p:nvPr/>
        </p:nvCxnSpPr>
        <p:spPr>
          <a:xfrm rot="10800000" flipV="1">
            <a:off x="251521" y="2826543"/>
            <a:ext cx="4367213" cy="2906713"/>
          </a:xfrm>
          <a:prstGeom prst="line">
            <a:avLst/>
          </a:prstGeom>
          <a:ln w="28575">
            <a:solidFill>
              <a:srgbClr val="FF0000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4423"/>
              </p:ext>
            </p:extLst>
          </p:nvPr>
        </p:nvGraphicFramePr>
        <p:xfrm>
          <a:off x="2786411" y="1955180"/>
          <a:ext cx="1209525" cy="68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9" imgW="698400" imgH="393480" progId="Equation.DSMT4">
                  <p:embed/>
                </p:oleObj>
              </mc:Choice>
              <mc:Fallback>
                <p:oleObj name="Equation" r:id="rId9" imgW="698400" imgH="39348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86411" y="1955180"/>
                        <a:ext cx="1209525" cy="68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624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500"/>
                            </p:stCondLst>
                            <p:childTnLst>
                              <p:par>
                                <p:cTn id="19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 nodeType="clickPar">
                      <p:stCondLst>
                        <p:cond delay="indefinite"/>
                      </p:stCondLst>
                      <p:childTnLst>
                        <p:par>
                          <p:cTn id="1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 nodeType="clickPar">
                      <p:stCondLst>
                        <p:cond delay="indefinite"/>
                      </p:stCondLst>
                      <p:childTnLst>
                        <p:par>
                          <p:cTn id="2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7" grpId="0" animBg="1"/>
      <p:bldP spid="18" grpId="0" animBg="1"/>
      <p:bldP spid="19" grpId="0" animBg="1"/>
      <p:bldP spid="22" grpId="0"/>
      <p:bldP spid="23" grpId="0"/>
      <p:bldP spid="24" grpId="0"/>
      <p:bldP spid="32" grpId="0" animBg="1"/>
      <p:bldP spid="33" grpId="0" animBg="1"/>
      <p:bldP spid="3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ca6bf3abc8c515d48857a5c5328843bb275e6"/>
  <p:tag name="GENSWF_OUTPUT_FILE_NAME" val="m9hch3.3"/>
  <p:tag name="ISPRING_ULTRA_SCORM_COURSE_ID" val="CDA11FBA-3821-4EBC-B5CC-6059272ACFD5"/>
  <p:tag name="ISPRING_SCORM_RATE_SLIDES" val="1"/>
  <p:tag name="ISPRING_SCORM_PASSING_SCORE" val="100.0000000000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A1FU0cqDcM2UQQAAAsQAAAdAAAAdW5pdmVyc2FsL2NvbW1vbl9tZXNzYWdlcy5sbmetV/9u2zYQ/r9A34EQUGADNrcd0KIYEgeyxNhEZMmV6DjZMAiMxNhEKDHTD7fZX32aPtieZEdKbuykg6SkgG1YtO+74913H49HJ58ziba8KIXKj623ozcW4nmiUpGvj60lPf31g4XKiuUpkyrnx1auLHQyfvniSLJ8XbM1h+8vXyB0lPGyhMdyrJ/un5FIj63FJHaC+cL2L2MvmAbxhEytsaOyW5bfIU+t1U+/vf/w+e279z8fvW7t+sBEc9vzDoGQQXr3pgeQT8PAiwENe7GPL6g11p/D7IIl9YiPrXH7ZZj1IsTn1lh/dtotwxD7NI484uKYRLEfUJMLD1PsWuNLVaMN23JUKbQV/BOqNhzqWImCo1KK1PyQKFjIa97lzA3mNvHjEEc0JA4lgW+NI1UUd78YWFZXG1WAuxKlomRXkqfGJzDG/H5b8BJcswoYheBVbQT8U2VM5KNO16G9Iv40pkHgRTH23d2KNcZ5ityCaTcDUUI7wiEAFKzkxRNsY8MyY45sKYchzMh05sGb6hBmYr2R8K6GxrHAUIMFz7usgCM4BHZF0SoIXZ00cIUYumVl+UkV6QE/9gvVBUx8JwAKOnQPnGqMHTDUWIBuFAVPqi6wOY4ie4rjSXABRIa+C4ZYBGfQbmdDLC5xBC2Coy4b3z4nU1sTXrfYjv+7/kqYprO8QyxJwE6nbytUXcKKTil0gem0cpiXCH9cQtWI7X2nixtASKyp11psOYRQpN3sAU1xsKv583FJ/ohPbeJhNwZCucEqpkbstDMG8pCrCjEpld4A+GXpluUJR1c8YTUQ/g7+lorU/E0X20Tydy3+QaxqpeVVq0q+iy9ejZ4XGqEeqOmKFXmPPn8AdaCJjzeb1SXstKp4dlt17WIvE6MfEsVz96W77n831acuz9zRA/9DtxM1wjQh0O0TofpbYDiKtPjC6SH7WxH/FBwtGn0DAST59QCfftAC+Ao9FeMcMn8QwjlUZID9Ck8iQnWO+VUpqs4z2xSqqff3OZLAkCR5xe95csWvFfS/5GzbHN0g4YY4oyc4G0SIvcniQKdbFB8CWjfjA4QkRQb7T3tgLud4l8FGXg8ysVK1TI2cSXFjJBZqU2f88cxyXajMrEpW7nqpUfiT50TRbC5snC4GnL0RtkNnFju272A97uoelj2NgMs6Jo9GsWdPtDmQOmNVsoFz5VrVedoTqJlYXXxqA1ib0oizItn8++VrT4wHkTSrqF39fRAIdKjWJfwN7E9fVbz8qwuE2pNDO/PQx6qd8Hd2PQd+SoAOP2SSZs2hlakMlkbdfoFtbdFsSm1nNgdCRoZ/qi6S7jFlH2Fuh2cgSmYWtcZzVtyAolGl5CAUk2pNwGqY9/tLVl1JkfMhts87E/SGKVnEtuuaGyc0nxTJTXOWpjBXJ+3VU8LVsy+YM7N9ELwHeDwV1UBAc8bs5AUavXm+b/Pt4yPn21Npru1Hr/du8f8BUEsDBBQAAgAIAA1FU0cl32KDvQQAAMsWAAAnAAAAdW5pdmVyc2FsL2ZsYXNoX3B1Ymxpc2hpbmdfc2V0dGluZ3MueG1szVjdbho5FL7nKaxZ9bIhSZNsGgERIYOCyl9hsm20WiEzYxhvPPbU9kDp1T5NH2yfZI9xIBAI8WxFFOWC4DnnOz/2+fwxpcvvCUMTIhUVvOwdHRx6iPBQRJSPy95tUH9/7iGlMY8wE5yUPS48dFkplNJsyKiK+0RrMFUIYLi6SHXZi7VOL4rF6XR6QFUqzVPBMg346iAUSTGVRBGuiSymDM/gQ89SorxKoYBQyS61RJQxgmgEKXBqssOszrCKvaI1G+LwfixFxqOaYEIiOR6Wvd/Oq+ZvYWOhrmlCuClOVWDRLOsLHEXU5INZn/4gKCZ0HEPiR4cnHprSSMdl78PhscEB++ImzhzdVoENTk1AOVw/BEiIxhHW2H61ESUZEQl9JaqiZUYAdG1txVKT73q5YJeiGccJDQN4gkyvyt51MOj5db/nt2v+4LbXtKk6ewSNoOk7+fSbjWt/0O4Efn9wE7SauZ0C/2uQwylvZs7w3Z7f99uB3xtcNTo5PdyTevTxW9VGM6fPF/+q3wjyRmpXW3ldujedtptPrdPqVtt3uVK7uev6vWaj/WkQdDrNoNF99Jqf+5UTXiquD0sJhkpkcm0kFmzRjYUWTyZDEQ1sxbAck0DUKczwCDNFPPR3SsafM8yonpm5BlK7JyStqpSEumdmtuyZOfQe4SwgpAbBVhjhdMkIH0/Wqi/a8CuVbU+0BJSXYj5rivGrZ396tsz++Ox8d/rb0ixhrXEYA/HpBW+triysRoKvUZb5joaCRcuCSDIkURsnZIXP+/eU18HyyEMjOEQMSq1KipmHqIbSw6WzyoZKUz2/Qeqrlgiw4KYiqNXfaEUYYwn1qdX1h64bzg4rf7aFJuov2wi79JypzyN0LfEUbjIX8y7hLmY3sEnMbBSRTklIrHJYoipjLsa9xcC5GLewvCcSBUIwJ/vuYiRQg4+EU+4Jpk55fyFDRTVxMb2iTqE7mWaUOyHOj45TliJjEZqJDDF6T5AWCDqSJfBfTNCqgkAjKZL5KqgcjRSjcKwnlExJdOkS6A5CJBl4mjFmRNsI3zL6Aw3JSEjAJXgCBxjWqbL4B7mAU6zUIyhe5PjO3sON9rX/9Z0pEEcTDJomHziwCklSvQ98DLVzASEYE9DNFQjoTIgzGBWzPxGN5mYuZTrHjvFkvulmI+egsN0U8rGY8CAE/qM8I66AIeZIcDZDOISRVeYITajIFKzYw2Kh1f9K0LoiyuepjoGmIZiM3Ejn8Oj4w8np2e/nHy8Oiv/+8/P9TqcH3dBl2ESzwqG2U6E6ez5Rwy/4PaM63byeaM8XnJ5VoM5+edPcoUadPbcIP2ffp8rU2XFDn77guUOlvuC5Q6tu+NaFTAxRRRsnYftPnQeVtalESkWjkLYLprmue4t6qe9Xe7UbBHt02wz6F27XJIKGhTGQysj8VHe6hW8D2A7fCd503UmG9Pw/nABhA52Y0y1su+NU8CdHmWZkQ3dFMjilAHf+2AoMuPUZTUAyRa9G579Crs+N1D55eW989SrM8Us/tSzt7Ik5CJZhDIdobwfvzTPzPtv7ljpmvy1f7qy9zVm+IVl/ZWqeJJTTBPpoBOjyPWvl9OSwVNz+qFAAtPUX0JXCf1BLAwQUAAIACAANRVNHSEisH7ECAABRCgAAIQAAAHVuaXZlcnNhbC9mbGFzaF9za2luX3NldHRpbmdzLnhtbJVW227bMAx931cE2XvcXdMBaoA0zYAC3VqsRd9lm7GFyJIhyeny99O1lhM79kIUiMhzSIoXpUjuCVt9mM1QxikXz6AUYYU0mqCbkfxmnjZKcbbIOFPA1IJxUWE6X338aT8oscgxFj+AmMrZ4QzaMEv7mULxMb4tjQwRMl7VmB0feMEXKc72heANy0dTK481CErYXiOvfiw328EAlEh1r6Dq5LS9NjKNUguQEkxK37dGRlkUp0BDpCv7mchpQ12+/QntQCRRlrb+ZGSIVuMCukW+XhsZxjPtvduVpZHLBAV/lYZ++WxkEErxEUTX+d1XI4MMXjf1/8xILXhhCtrlXG7iO4dynOv1M1ldGRklmAuZQKNd8OWxd72LQP5rvPfIrKvg9MnU9eRBME1PKayUaAAl4eRssuRvj43S+wGrHaZSA2JVC3rSST/hRgY3XV2L+wNvhOWxL69pIa+cNhVsXMKRu66+xW82t/atiJ2+66IMBRy8MkqxVbbI37quZ8hI2SKfKcnhkdHjGfzU4jihx7fYd/Ny+bUVGNbH3FvDKVhNpAezuTIK7RUBU/EcVtKk80IqMG1DidW5lJKznBDDB1JgRTj7ZXDp0V5GouTE4Eetf7CQIopC37zZHPUrHffLnsfH0f0otHdz55nSb/jNHCuFs7LSP0pyPvM8vSTazTzpZ5hXUsNB3LMdn8ipsNiDeOGcTo3CuIKpWO4WawCNkqgAKOmvMPI++krPmioFsdUdIxBGpqtzuJIUJdV/6pXAG+TB6Bs2YHVUVWp/DBP6Do80fgAAi6wME+sOzlI1VBEKBwh7HynslYfuhqSe0KFhW6sH2Kl43LzmZB6jFWrH0b8S7ZzEfrqGHsKrTquf4SzjI69wKu3FOks/9iaHl8yMXgxyCj9MHdfafl5CrTT/Sv4DUEsDBBQAAgAIAA1FU0dBWHYjkQQAANwVAAAmAAAAdW5pdmVyc2FsL2h0bWxfcHVibGlzaGluZ19zZXR0aW5ncy54bWzNWN1y4jYUvucpNO7s5UKSTdIsA2QIcQZm+Ss43c10OoywBVYjS64kw7JXfZo+WJ+kRygQCITI7Sbt5IJwfL7v/Fjn+MOVy68JQzMiFRW86h0XjzxEeCgiyqdV7za4eX/hIaUxjzATnFQ9Ljx0WStU0mzMqIqHRGtwVQhouCqnuurFWqflUmk+nxepSqW5KlimgV8VQ5GUUkkU4ZrIUsrwAj70IiXKqxUKCFWsqSOijBFEI0iBU5MdZk2dMK9kvcY4vJ9KkfGoIZiQSE7HVe+Hi7r5W/lYpmuaEG5qUzUwGrMu4yiiJh3MhvQbQTGh0xjyPj469dCcRjqueh+OTgwP+Jd2eZbstghseBoCquH6IUBCNI6wxvarjSjJhEhoK1E1LTMCpFu2DU9Nvuq1wZqiBccJDQO4gkyrqt51MBr4N/7A7zb80e2gbVN1RgStoO07YYbt1rU/6vYCfzhqBp12blDgfwlygPJm5kzfH/hDvxv4g9FVq5cT4Z7UI8bv1FvtnJjP/tWwFeSN1K138kL6zV7XDdPodfr17l2u1Jp3fX/QbnU/jYJerx20+o+o5bnfOOGV0vawVGCoRCa3RmK1LPqx0OLJZCiiYVkxLKckEDcUZniCmSIe+i0l058yzKhemLmGnXZPSFpXKQn1wMxs1TNz6D3SWUJIDYJtbISz9Ub4eLpVfcmG36hsf6IV2Hgp5ou2mL559mfn6+xPzi8Op78vzQrWGocxLD692lublpXXRPCtlWW+o7Fg0bqgCZwSBrXUJcXMQ1RDbeH6qjYd0DeUwfkx2OPihOud4sIYS8hYbdof+mi2cFj7pSs0Ub/a0qzpOVefR+ha4jk8mlzc+4S7uDWh7cy0nkinJCRWOTxRnTEX58FqhFycO1jeE4kCIZiTf391yFGLT4RT7gmmTnl/JmNFNXFxvaJOoXuZZpQ7MS6PjlOWImMRWogMMXpPkBYIOpIl8F9M0KYmQBMpkqWVYaWRYjQiaEbJnESXLoHuIESSAdIMJiPaRvg9o9/QmEyEBF6CZ3CAwU6V5S/mIk6xUo+keJXjO/tkbXWv/S/vTIE4mmFQKfnIYU+QJNWvwY+hdi4gBGMCurlBAZ0JcQajYu5PRKOlm0uZzrFjPFvedHMjl6RwuynkYznhQgj7i/KMuBKGmCPB2QLhEEZWmSM0oyJTYLGHxVKrf5SghSLKl6lOQUdDMBm5LZ2j45MPp2fnP158LBdLf/3x5/uDoAcl0GfYRLNSoHFQczojn+jbF3DP6Eg31BM1+QLoWU3pjMub5gF96YzcI+WcsU+1pjNwR3G+gDygO19AHlCfO9gbIROzqKKdk7D/x8uDbtpVIpWS0S37JdBSqb2NAhr69UGjiaDrt+1gWHZ78CFoQRjDmpiYn9NOz9XbABrsO9GbPjoJi4H/sxMh3BKnXegWtttzKviTo/AyQqC/IQKcUoCn+NRKBniOM5qACIrebEH/m3X53JC85qZ9tQ30Jrvg8M8huym+1y4gWIYxHItXO0r//fb8rg37P/XAflu/JNl6K7J+07D96rEA9u03srXC31BLAwQUAAIACAANRVNHkkawmakBAABDBgAAHwAAAHVuaXZlcnNhbC9odG1sX3NraW5fc2V0dGluZ3MuanONlE1PwzAMhu/7FVW4oml8DrhNMCQkDkjshjhknddVS+MqSQtj2n+nzr6aNGHEl8R58jp2FK97STNYypKHZG3ndv3mrq0PyGdUBeeuX0T8BfmZFvkMJnkBIpfAPKTeHz24N0ciJMykFZ2u3klWt/QY0s6cC93Gy4CECvh06HAdAL8Cvu/Q4R8ntV1a25RadZ5WxqDspygNSNOXqApuGXb2bEc7Qw/GGtQJdM5TcESHdsTIo+LNkKzNpViUXK5eMcP+lKfLTGElZ7H4i1UJqnnx5RYY3A8fx46cyLV5MVD4gcd3ZHGyVKA17OLejsmCsOBTEC3dgR1/oI5wNyGPrnOdmz09uiBr0yXPoFOluxGZi8lGq1PNIVmXM/BttsTVJZlDCL4C1ZF6uiZzQCyr8h8PWCrMqCIdtFvzAyqQz3KZ7UIPyIIcXZZkY9U7Jmqv/8ScL4TeF1qEfl8Rax2hf+/5zEHQiau9uK+huNGW5YPxbhXtQs5tjN9IaP2RMG4MTxdF0x+a5kg1B93MQb3IOZKj4GoJaoIo7L5EA3aClbENOvn0szlxn97mF1BLAwQUAAIACAANRVNHGtrqO6oAAAAfAQAAGgAAAHVuaXZlcnNhbC9pMThuX3ByZXNldHMueG1snY8xD8IgEIV3fgW5XbBb0wDdTNwcdDYVUUno0XDU+vOF1Bhnh0vuXd73Xk71rzHwp0vkI2poxBa4QxuvHu8aTsfdpgVOecDrECI6DRiB94Yp37R4SI5cJl4ikDQ8cp46KZdlEZ6mVBIohjmXYBI2jrLMGFFWUk4rCivb+b/ozw0MY5yry+xD3qMpe1GrhVOyGipzdig83iLIalDy667KzpRLRRFK/jxm2BtQSwMEFAACAAgADUVTR/WL2nlmAAAAaAAAABwAAAB1bml2ZXJzYWwvbG9jYWxfc2V0dGluZ3MueG1ss7GvyM1RKEstKs7Mz7NVMtQzUFJIzUvOT8nMS7dVCg1x07VQUiguScxLSczJz0u1VcrLV1Kwt+OyyclPTswJTi0pASosVijISaxMLQpJzQUySlL9EnOBKp2cfRNLMvSSE5X07bgAUEsDBBQAAgAIADO7f0TOggk37AIAAIgIAAAUAAAAdW5pdmVyc2FsL3BsYXllci54bWytVU1v2zAMPafA/oOhe62kXdc0kFt0BYod1qFA1m23QLUZW4tteZJcN/31o/xtz+lWYAcDNsX3SPGRNLt6TmLnCZQWMvXIwp0TB1JfBiINPfLw9fZ4Sa4u3x2xLOZ7UI4IPJKnwgJ4TJwAtK9EZhB8z03kkZ7BRWbiZEpIJcweuc+Qu4u0JO+OZuiSao9ExmQrSouicIVGRBpqGeeWRLu+TGimQENqQNEqDeI02JX5OxqfRKbU7DPQPWRm3h64Jmk5nrUYkBSnrlQhPZnPF/TH3ee1H0HCj0WqDU99IA5WclaW8pH7uzsZ5DFoa5uxKsk1GGOTKG0zZlZisUwdrXyPVA6bBLTmIWg3TkNCKyydALNtzHVU8+gBreXVO1Hzln4b+71p3ErlaOec5Y+x0BEe9SGddRLI6DAqS8rrlh300HTQrWUijoJfuVAQlJ/f2haZL0gVsO24Mk9XFz4e4Nst941U+xuEYRfVCrqtaG4lmluCWg63jb7uKEhz2y1wkytoSjVjTyIA+YUrxW1bXBqVA6MjY42lQzCj1ZVrkTpBWGSS+OwftLF+I2l+6teUKQH/Q5hPSNTWRKQBPN8K9DGQYE0NYLGtzTVZ7NqYXU46f0x6fT0wVTnWouBFHMNVCDiGATecdnZ6CAqKa3TxczXC9g4OgiMRRjE+ZpJhfHqQJuFqN8nQOzgIjqW/m4C25raMdFzHUTO1HcToxDphfq6NTMRL2Z6DPWNWZR++NnLN0XUm2oPz+R+jOIjRDOaWTKwu+9bbV83hvZ1TozufTVZZBt2K8wAmzyqvZhbybOQTwJbnsbnp59Tswx50lPPUdExzfcd+l8VavIBTiMD+6RantiYR2J7xyIflaY8B9cTtMghfmqYiMlpLUql5SDmGtXkSUFSYalY+ouqhknkajLRxs+7noGPcVdcKuBPDFjNdnGDzycwj7/GlvsvF2UV3lfPFRYMt87qvAle5vGFV1wl3nUHrfm0vwuqZx9ffUEsDBBQAAgAIAA1FU0cXtWh9jQoAABNaAAApAAAAdW5pdmVyc2FsL3NraW5fY3VzdG9taXphdGlvbl9zZXR0aW5ncy54bWztXOtu47oR/t+nIBwcoAWK+H4rvCp0oRNjHdvH0ia7LQqDsZlYiCz5SLR3c+AffZo+WJ+kQ0qKJUVWpGy63d3KQoKInG9IDoczJL/1DrwH01Z3HnM25u+EmY6tU8ZM+96T/oDQYOlYjjtzqUeZKIgXIZts6LuK51jErSCPEXtF3NW7yh2xPFrx5UMEMqHidseYY58vHZtRm53bjrshVgXtibUDPWoNnkr1ZZyzp+4Taig+WbA7sqTJtoZtuS/XXkTFWmoMew1FTsUsnc2W2I9j5945vyXLh3vX2dmrPH1cP26pa5n2w7GZjtw7IWyZHhsxuknpnDbE2rCRA7WFqfPosW99ua10+tlAi9xSK95eS+NPHliywQxjJJB70zNZBNnt9Or9eipyS+5pmuWbtXano5yA2NBGCqbfqg+b/QwMo1/Y0RCNdr19Qtoij9RNawJrWls5MRJnu9umOpE87A3b6RjXuedWToN1ax25PcyGWQ5ZwZo/dq8x7A7VbAwfHG/uaOpOv6GmNxQ3WMxzBtVIQBExp5oMOr6iG9NeOZ9H9p0TAMN4o/JaT6oh37FQryv3tB68tZRWA3VbuIF7SMNtFer6Ta3fVKFOa9TVQTWhwtfr0iUEmXStg2qs9jlgZHvUZSN7Rb9Izbh0tCo+ggsXzA9yntRp8ecQtnoQpmqhVr3dbeNDQ242mx2ktrW6Vjt0u/2uXEe41mrXmgel12g2mqjebtf7nUO922g34W3Y74CWFu53UKvbajW0QwM3AI1kWdEa6qHb7NfrMrSGe331MBwq3VoN1ev1Zks7tDvNoVJDIN0EHXKzxw3Y1JpKs3OQFbnea6KhOlSGrQPWcEdto14Dd2q1Q0tRmrXa0bjH0UXNdSzNPZzQnC8oTJ2C1Nqjt8Wda7DcuS4IG3QDXs5okOcU9Yqw9fmS+L4LUjxthkJP+TFW+rQYuApJ55lyUBV/x1ZJNOnmzJrSWU0kzGAEeZAigEtnvm/lwEUTJ8BEyswLC9ryc2YW6ETqzNPNY+6EhkTWzJJOSZ7SmZ8288PCZCad+XkzFzKSPqUzP/wVwB2bfNkiJxKodOanzixoMoNKZ37uzMYkUiiYRSTPl0EiJYA1RPbMFH+WRKUzP31mopJZFKwn8mcmKCWNgulEAs2FC/Mo9FBk0Fygp0QKFhcpNAsVmi3NiYLXZCwZbKAVmNxocAmKhMqZslCnVzN58mkxnl5MF8rooiKp/qpEfFn+sdHpfam3O38aVANcTk36lTwex3Uhoaxdy6drYsyn4wUoxOPFBH80KhL/XRg6/WCMRxNckYI/CiuYzfF1ReK/80A/zOd4Yiz08UjDi5G+mEwNYZcxNrBWkT45O7Qme4qYg/Ym/YzYmiIIz6ZLkWeZK1HBQ7Zp72iO9rS5fDOaXCyM6XSsL/BEC0sqErZXSHPJZ3CH4ormso7noMMlkDFfB1+I+RcakGxZhZVcji4ux/Bj8I5cmvdrC37YK3ozwxOYP2rnAF5hXZcv8EKZfoSZA4+bFgRN34OjvS8I+oR18Ays54BN5OvRhWyMphPuXHOsG/OR+uRZS2Ijx7YeEVkuAYcge+xNZ+dBCXc2uvJ9zCvckI5//QBuPZLHKS7s60SmLZz53txT6IW7yjVTsKxUrPG5+vXD6G+LoTwaY20Bk6dNbxaGWPW8PQLLw3YYIpbl8GFA02S1J/aSolu6JDtwsUcQW5krIbYlMHjemd925u+IsGBp/RKsyomGP/5y/tW9GxljCCs3xLXzLbGEtlhkeD7kDWwloeuQz7fspbFE7HH+Vh15g9HNZF0/ObQ8c/T140p04RWD0sHv8RwSI4QDxXQKgfAVeAzEwA0xrULA0WQIzYljMOzeXcQPJ4UUTKaBjomDvkLNNcxFrCPXMEfFVNxgRR8Z3Or0lm9Ic4DF7Pl+kO47/NhgUTibPfnPLb1zIEZYlOxhZqHc9HyHOn9de0UdJYzEPF5GQ3ugaALduhc3rAg6ZpkbvjPPp/bDFQ6t6YfjmElunJ21ErHPMh9ESIap2m18y2z9afPbvXOdjSi1iBcuNj8p/PUrO+IPce63O4u0mUOvjuW5erlQ5YmK+W6RL3UrPw7cnPdsbOiLsaxwDeDvG8KWa0hId3wPn1+Xv9vT8FAGfYF5dUrc5frf//xXfjWJ/vilKCj9S1E9sIp5HMNP+v4+cRj1/pFDjyErcah4yQkMNsshNP/eWXhDYEvZMGT18gocRhf+4ezcZa7NR1TJlTx/D2FEbOUq0hVxHyAMGY5jFVUkhs8dhBXuw/EMsWOWadOC8K+O63zwxmi2kDVNHK5goVjm8sFPjytEUHCPgiw4ZRXQp17KEwhUCZV0ZbLiOkWqCGMCrEv//bgq96mZ46ngeGKFE7GzY7EDsM1cx5rxq4Pnd2UgwG86bi0qMZefmcK3qIS3dj4HcycJgmpQjRYlRWfQhxnfVQYq42VJ6TmFM9YqIhoUJOWuHQsipOqPJiIeL0+iVFURN2vRfj+VPes4bPiDqkjPj4VJ+Qn9wp7JRwqT8jpPG1M4YTwDJWuiyPC2QyFutDzPzIEMtQkUhvYN3+IyvAdjfuvlRboUFMQlN86KSiL7GeaGBouZl0U7XD3R44H9lMevOOb2UQ/OU4mKo/NWs713wExm0dOuLcYBCzA6++I9zf8DmbQF4N/OJo3hlyL2uKXvKnDWIMv1ht+TV1Cg412Fm/NI66ThtmE048GsEHIjgrmI5YVwNg/hEYRPOWdCHH+lZ4MG1WdmGlSzJmgQqD09f/Zuc0tdDC5g0tA342VR6XV4y3EtNmZx2InKKJ6tQbUNh40QEymIeZXY1oRLxX+J1m92FjMtuqdhmIoUREyTPfqBB0sj27NlNqZ3LOrbQUnhJRDEuaMjRqXjFSdh4myTivNriqUcRm49MfqUUBXmnWOsSslEYYjmzh6Nzg5LzHo1pSmQPWX9QTWaYSFApXBWmUTWha9woTPiwjFmoe/gNLOYiav6RQh5M6IrN2H1NkSX0mr3szmJFKKrr7QarcY3ILpq/a6Ku4WJLtzjz2uIrg7mT3GiqyY+35rokuv8KUZ09WT+FCS6hl3+5Ca6mpzPbhQlunz+vyjR9aL10omulyc6hejSavwpSnS9PEsl0VUSXUlKZ3oljybRe7aKpDuu+/hnoZns2BqcZ008tDI9cUQQzfqXgYmrML4r5BeEK2dDTPu8pNm+Nc3mX4bwu/mb6VzjNuSXIURwAp8ddxVzmm2xG8XRRJ2Ca6pGRL/B1YS6TU5VLcF16JKVlGBJCZaUYEkJlpRgSQmWlGBJCZaU4H+FEgQ3eZONO/HT3sbht9TnJRtZspE/PBuZeQX8ejIycoudi42MyP/AdGSkT/+vfCSj25KOLOnIH5GODH2q5COjrGMscL5ER2YsuTx8ZPY/jfluCcmn7+b9qKRjV3wKko7tLn9K0rEkHUvSsSQdS9KxJB1L0rEkHUvS8ecnHb8rmvB/wOiV/NtPz7+V5FlJnpXkWUmeleRZSZ59+6/yFWXPyu/yld/le2Py7PQC+Km5s5cRz6mz55jvlTkLJr4YdRaAfqqv8kUW9s/xTb4CzFlE9BtQZ8kygIK+k//v838AUEsDBBQAAgAIAA5FU0eFzc13EyUAACYyAAAXAAAAdW5pdmVyc2FsL3VuaXZlcnNhbC5wbmfte3k4m+n7b9qhHaatjk4XtX27qCnFlBJLSnU607G3tcQWGdUwltAgSIl0us5MLW1VUmLrKGqNNUgsbU2lRDC2ICI0JAgJgogIJ4b5/n7nOr9zXef8c67rd675w+V9n/t57vvz3PfnuZ/7efO+v15zvLpf8bgiAADYb/PDlRsAwGckAGC3x+d7ZC2Pc22WZf92Rdy4ehlQ1qk2LbuRC7B2sAYAKpK/WPeVl90r3P7BIwIAUH+89bcreXIBBgCcJ9tcsXaJ8Zljej0JmfbYOx+XH3c37u7bkUfeMZN7DBpe/nAJpvrLwd2tX6R9rtL35Xnrl9cRCddBD+Ryf8rwvnISP/bzrWS579W/zTh2su1W+NfS6BWjpipOKb9opohfFCDVWL1e0/m4qL9xY7nMczmJ9nv8/H3NkCZRowAi5kc3fyFDFVBYyRM1b0ppyfFLudqFUVUoo6n8gtsy0VutO9JlOtBqfVyJsDiHtxYlAkdfJu2TjcH9yxeYWAe2BtIaqp7J7seeT9hOFudYqH6+JZxSr3+EMpFdAfSf5cQmh0tXqQbNIPVWmHB4ZbxmJFkqD8j4zFqkMTm80IXZEPb6epsQ4Jo+VOkgFPDWrA7ZTdMWmRWehW6u0QvYC1EFoBNxk6ngMh/81Gr6LfzKUBk51Nd8Mhg/19kQwHChsCs3HWYaDVWjfilpMalaiEbMIkf6z0KpcMbS1J+5Ty6GGmhNJUlWlQeOAga7Su/zKZYrFTQyS8qn3d+rVNbAgwiGG4SZgpEGAVqAT+ratJhUGH9i0FSHGn94tEzDauFXp5B4IRATIdTGLGqDd8WYbEDEgs0NAe1o8+qH6XL0OpMlZaYOlf9ptSm0gsIxKy0hq4UZizW0uFp1P7M9RiFDm2fMkvxMZg8ui3IGAmazEpuf+BHYZY5izwFWF+wNLX4YliaqsAoNb5emSpd+Voobm7loPLy8urFUYIU+fFsYN0JJo5hqAG6Lk5QjcdpeZiptbQx0dZP3c+e9TMSm9o9nVvnKB5zO8iITuuuDux3qCIcY5MiZHDxbV5vrd6m9qVQpvXUh+rxFUvKk+4lPL3gxmbKBs9nJcROnwqabg7svUu5GyWw/xaONmgRWGwvJ0LnHkI2yBAmSjt4H8M5PkWPGdMWOCv03M+wnXv+eoH3azKZwA+UjjejJmsa1GM6ZorPoNjc1ejMXgocYHKi2/TNshTmiXXtj2nEzwSjrmjoDsof5A89/jtyF5keAd33DVEgY6nzwPvLqo+Te/vLZ7AecJUK3p861/H5Tdv8FVIn0ZXnmwOSSU7RnNAXl8iSCc9g4eUk10RrIO26cHHTesfmcLrWjoXK0hvYMqcZF2RccIKEwnGOqIodRVv9wjVrtKHc56w36mmB5wbQzOHVj+U6ohZs/hdFxLgFu0XSKqo7zkCC8KfqUQKI2L1vp61ZYAqMRDoVtBrDyoSsercVoZb8YfnmzYVeIIIRZBTfTWAQxIALmTJkodiVCHTh0tCYLlUW5I+hvavdTNzrfZGA0+0LyJaAuM1eOuS7sUvi27dfvHL+ekTuhfcTs7Jtx43PaqirE2ezAxbiMsP2qTlHBYuTz55TqyDxoftudK1ncKwYt4SdTuGlQbLavh2Mr1cZuLSBmLSCerbBawUR2O/zUQeyf9+7Bl79cUFbUPZhv0XXo9qEDh44IQVIjiHxbQgoqH3OrYbYFhFkZCiBw0rge/vnUC8bJoK66tPxWapxR1z7qnf7ycxbS7/26aetBTKPQfOp6kPtFQncG3zN5qCF5XP9eqDxjJlsUvYKUp84mz+ACW/20uoQ+XRLLll71IQOVglFtVIa6rgoRNNoT5n8k0qhraCET2bla0wByu1uInI3MGDCBSascDmdUOtR0wCU6La1oPD3vsncrVTibqy/RlZzlWapiJ/ubjokgyIDhyfIFlIOXsHBTdUhQ08FLkgeMrastW5BQHTaXHQEzV0ocvXmndWcm6hxv9oZlBJB4f+T2tdluEU/7JErNaawywxyRUGJHOkSijGWibqE8uJ50BMnZTOauQbU8aE0rR7wKGXrQotj47NqxIaU04uWwxGwsfQbam/DOTEhA9GaK6cLj2MmA9HRLYTvISNChTSWgzundD80n+LKJiS2GAkQDHotQjf4yskrPbKEsfjmrzE+7RZhFGDczCXIfFapYdVH4HWHeAjjF9pFeci08aN2wzE8lWWCeZddKi+qbDwGvIU0dg/Fb7CHYZNEtWUTCYpwalq4vDSbdmSPNEkIYi43XW6UukrJHiZJgNRNLQmDvRf1TTGQCJPocAMDlTuH0DbzOzFw5oa2Uq2iB6mj71vFYj1WvnpPJ79gqb58seh2qo9o4hGHzQ6vd20721y3hlzNzspCO18pybivK1oXfGy/PA4R/gWyDgx71531UKFbIn+6snvZxTJGm+qJ8hI7RHGhXsPs9f+bXQS7WtfdmO0xBvQmM5/yhcs/Hld5dfqQnOXhufxBOFKJhVDIqGmqqNu2vcKV4PKIl5Zo7UtyKIsMs3BbrqCb6yS0IqV1pV3jj71ijA7zwjCTGC7ouI4VeQRST0KlcdlMpHeVCgD2WpvoZbzFh0wKVzUERY73jScGYxJZWbo0mTmLBND4nrVX/AvBWbNYWHSnswoDeFR16+jzlecaliT/yHC+c1P6UBs73yOqeOF2KTeX2WzGRlc8oiHizQtXPrmHxMH8zs7SSDQ8fTkog5UgRYrTgtqM18BUypIJWPosDJek1KzxNM/Gt1jfSVzFgX20t3JjOkmcmQH1JtzbE5X77Ko3Y85PE17Em5ximxJ9gktZlUD5ZkYRq5sS8YWu1zPwBYmBFa6uvnPcX+52VhT/By1dXhlcX1QQaJRbCsLwkwXAWwr2VFh6kLmygIjwZLsyhstnNdVqHIYEBRlnyGfbApmYj9OhnkBVwEjuEHT46xJnNvZPtz2idc4ieIyxctLAkSF/yEazX5Ec7LDhtHY26/DyFmJGRZ6GtaIZ489aZ/Z3jaZ2YiVunfOvz2361z28Tpuev0X9ti/mknGYpLEEYQWinevttfmxtW4O5D+i19FoxjImh6gwzeaZc51pW8Jr2V5wbnzKunHk9oNWu8PSwo1H8iusaHUZRsWIum39P0p3yj4F8yuB6OHJwiCB1w9FjtwJax6lwG1GI+9rkjcnIq9jU5bLppOmye6HEU4IhxccqbtocsyHC269QPi1YytxgJiKiZGJ5KKrkVsPkAtFBL6J6brXTkDLZb3Ir3ZMyzDlAma5j2a04EAnYelnydZetjzbTIXCNYPH4wMIQDANTrYSgoLdUrm9CgzJCvBqBRj6tBHTGwsmWVlFY49ViDE2XaVyyIp11BwA6ZVt76MY4ve19Jcbx80WQNgG5+Czl/oPC44Q1SsxiaqBh6H7VgrY26mAzNoVivuscA4tfLkYlaKenXV3uuuCRfDwqRFZpdBB9avlV44G+tBXKMUCw5tV7N2vWOefHq9cKUoFSIxYCWhC7r9TvB1q5PR41caWSk0lHiD2Ttv1C9K1pQhQ9VS2Ig1fBPTZnOheuSSxaZqQZc2V+b0Y3VbAbHrUIKZaZhkFyEYyKGxKxOfsCzLv2zXIyiLChoLy8lsh7CaOb4uJkS8dlxrgEHctsaj9vlGSxAe8oP06gbvwWghk9WqPHjvqeWPoI/KZ0uc1vBaxB2fJGb+aGMeGOXpFFb3+8muQzGWcGrHEtmWsPnkrYNXMtwfWaki8Apnvv8S+GXx7E0YlKhMn4WQPAmNrnJNFHBV+oD8OyASupaAbcjfjX1GguHYqR0gS//Pnkf+opq+mqT07tBgC6f8uRVYiXdO/py5pK/7Og3WKDi9kIEE4aYFRkrZ4HI3cBAD991y2rgHMOWx8FAO66yUG2BF/+nwruujWt9RNCN4RWmxHCxLA4v5QIyJhh48pwMJiySG9aqZmuiFff6meiHJ56QzrD2pSyCijrJlvY4HE8L9adcM+SFzMuVqvvlPL/bv86b21gqyy9yA/Ysjp8jPdn7lV8QdadIJ2WFze416v8LmRhNsTafut1W3K3wBJFkpIGaBAUtzqvp2EVv37rXF4fmr64Grc2XSAv6/G1n2s3JOucbl4nmahO3rJRfAGbU9wHw2556n6FHCRPv2pL1bEErSkdZJqWzFtvfywBQ9HLM1fMtGm2hdRCOKVM1vmtztm8Nex//4vCpuWZYkJoViy/ntbyWIm1NK6EiRGuLrC1/d7wt6ZfblsERksYrNG4larsRsUap4vLfW4qV5cNtoLpeuOiTml1F0jYwWmUVeYXBvVhDQ9u9pP/ioYNJFTrTfyMc/YwSLrU2/tNbArO5850W4YLXVlGHnctJCr1bvoAwyOGebWJUHwHt42H+mbEfUbMzWaBYuZ/PO6pNLk4ObqNY6ZBF5hoS+Wde63xrT7aDW0nI9+PqX1i19Bzqdnyw8utN2qfHbnZX7ttPPNqf9du9Tt+hYxjGLBIxhswzqZYY0dTvO678OxsefOH55qDGuzNmz/gfcWh5YC4tB05X/fn86zEiyuJeaHPu82Dzzt+LLMtXgxfvcF5dikDkGFxKVnv/UyD7TYApuvl8bNh54xTrqVfg0SDO807ZJt8qXk10gNg2bwz1WFbHjz0HBJXWqtQFNjIPHIhwNoEdxYMG56cZxy8KyBsY1Zvnmm9oZBcNRat4zE6aEguVW4I6KVH366tWdPweo8ZMNtlyssU7Cpm78SO7eqp03v8Dg6ItXW3v83kfn/do2uoQdm0mL8mack9D9COLG7Z8dKcTmmt+MDs7Bmnghd2P4cd2h3Aw9/1qCntF1negkD4ce4KsvRQ8ty8RNkwWQoZwJ/+JQmIJTnAyeTwh1x4aZNIyxc8B/1rxbxeKZZ7Sw5pbJxuvfHY7f1iCMrDrR/t0wRiG3KkO+b4qeUoMKu5VNVOPXc5ygse/KwMlr8cY7LelMA64UZO3cbP5PXhdArkkSxVO2Z+z2Vzr2S5EZcBP1mvz0kS3N99XKyORjK2evjjtA2alfBv8dkbNt0dpNHJPMYpK6tqzDb04cYklchklCzgfUSyrmAxcywh5a7PrtU+1rTrfygjWtVHFG0pI0KyQKMvgli21OAmqCymSnuTvrxrpFTzb20HpJ1B+ssXl2UccK7CzjxY9HMjXtxlWjoofvsv6gi31UcF+h8O8f7d4oubdgqI6G37rD6HTWew/Fj1Rv5hFGNyPPQKcsfBwwTiw/fh2UCsebWySUBpsejP39KRHmVXR76b4rvvaCN4fN0R/YPBqy3HSaZfk0fzq/mdAy3qOCXd7UUnoROvxTgC04ZrifId5KZbpqzxzNLH5iXbLJqDKlRXfYMVTPiE0/hJcfRoC8fyJgFyymVb/YHiERuUysckdMEnchm8tDAaNTQ/6+/Cr4uL+ZsDMoh2TYE9Z+Odo1npNTpk9uL4zsIoH46KHhtBip8HM7q0YbGC3/2pUZTJv0k2XqP3lc8iE1crjeuBPHCI9raM31HZsBhbX/Vj1DRueJTuUEicc0LuGCNB4BIHpl3Z0P5Xn/r0+mUo1neWDLndSVGvxcP70yRRrMEn4kM+FNYGRp2ts9BnlW1PlFnWOe74obZUbrBEEGLxvayOrsoOCadMMnboxaCfy/kAYRauPrW95PRLBlozmqMffyqG6B3t3QTZMY9mcjN/E5WOzAcymL8TUuzSnTwYnq1MhDhqZ8YrNXNAZG9P7IHUg2kC5a7QDGSKfcTMU7xtTqYelLmDRL2AiKYsL7ApTq11DNtVxyeLRGpR2HM3VvXGqGs9ezFwJ1Uggrye3PK8IahULjlEUgpsdCi3580VYr7/ya2KDJa5eW7HkQtBUX4F5LpfnaXnusuA2OMwqXKCoHiyPmiF0ShzkWTHRQ3pkHjVAtLZ/ldA7G9y1AiSx0CJ/JpaGAcZuIM+pmau851CLqWIVNF3orQ27YzvuqW+Q1OhP4+XRK3dyeGU0iGtOgTjdtoADS5sstF3GI3yK/SuzLiEyh6nq+OcwNvESfJSeF3VHfVR5BAW4Vc4AjfjPRcI9HkkC0Nt+4A0DxZZ8W0VGjsQgPwb3ojtLxnyvZD7Xkz3mafZ8u3hER5C4u10N+aDwaFqoBkMkIWuNaM6/xsGAe67SBJk+A++OrFEYjU4/OvikkUj+Yd/0dYPdVbtrzoygQ+Kslk5oTc2M7czvdVUuyTcOz0sMM/2c4cci6XWG3QpB06LNZkrzIOh6ICM5UjKZO8OHXr7iPPp8zjAnY9du7UO5vdHs2Q2PtoP2k91VB667NT/PjbzPCDg4k2G1jC9Jr6YuROLQJ1X4UfGDjy7HVN0pPMBx3vFezw2SmUBfY1ydht3QaH3c4svbpNtnwS/5xLtUpwgHqE1uwvkV/S9fu5tL05y3nafI/ixd1aGXUqtzBveOrtM9Tr6FeM+qstIJy5iv9iB2E9U1dPT+vqMqUY45VNEUZC84zWHH5105/UZVu2rov7fmBU7uxtReZ0oT/JWbnh0DQxsKXIbkxvz0L29JojN1UOidxYdWmtKayz1gWUe//ftUWf/3hz/H14UejWuzRTju+JXqvDcbMyGbRZGVk3EG1Y7wcgaF+8svebxdSSiem5WbM8ye/kNWlrohJ7Rk5h39RIeBQwXyWpuqi+5j01JJmAvDoRnUcX+GNdNxHAJu4na/OIvouU5ps4v9jk7wTUs41b9c1CyWg+4VZKknF9zgbMh4BXYw/ezAlGTqBEsrdT3KDgvF8DCrLZoNh3HInogqYGaoJhv1KOctSb866lzTj+qQyVvkOjpPNxoxpnK2SU7WEZJAGXbkH7qQMuDEUUDV4Xz080hUvISKTmHvO+Bn7t93ocLElKWtnuSXoMHVzErzeTnGh02v+cyRJgpO8lxJnnQmhEoyipBdsqE9/qE/xWgG7iigREPrWuub4tyXiBO/Vz8yPXJrctO+4vdqJHcintepEMlreK+ctAAKIikiOhPf3mk47jPz7rCJxVB6lgkpJu2aMSsWz//B0w1GB90MUjao+PZ+x3WORVJnS+yN9ozNEvpAKYiKIG41OXiHC8ent8R4Z0d1FjKL4klajGaRjY6TrFTPWtL6KZdHjD3fIHbXzzty1O+E1W/bux75kTJ5Wvv3R9SQU5vjj+GZR1+IGx473rPmaRbAtNADoW2qhiMl9oFOatgA3Vj3MrttUJcr9nrkSnt61hrQtFl/1Kv1uKDuEkOSq95QJtalOMppMX/EC0/B2IdOWLEr8MEsWAeaZiEE/WWlz7GqATI3JMV75Hd4afmljrZV3nDIx77bDpoKA2zFpBpFLI+f4Ldz/NOXQjORm4vu5kbfi9H3BRACpf8tOa1Vl8boh+O9hnaJzLT8t/f1BE6xhwvvjxgOJXE89hVqiN8+ZALg2mwSYmp4sQTZdhnyDYQZVnjMSyeOplnQS1aaBW75UFXghNx7cKlYnjhwczJ18rmRg0rgVn0vYqFkQHQCYSbMcQ130FUF59mwsDD/JlC87754bKKnot8/IHtdAQpet9RonxPuc6w03AkoRc2eCwL6xs0W3bb3bhTm2r7g125XU7xkQGXfGhZS92oStZB7CXsht+qanB9mV+isLhomRbJvlMQNFiHdq1pYq8kup4AMswGQqRF0Pe3aohuMn2VxXmxIfIawcQyKimUGSD158VNb9vO1BkPPLJP960LQD146HeLPZkg1kBmYOtAM4hQjoMl7NJrMRS45BO4rn5j7WsBa97D5H3JfpCj7VjJq8sR7yGXRauZrARwS2WniuXA4KJZWUDRZf6xa8WVoVQUbGT2yT6vpgPs+DZzmGpPGCM43fd6qrhzoHENxqSIb63DghHYZj13aNA2rQuKyl90u80oDwVdtH9bNF+1L4g6X7fP2S/6njOtluN84ux4yftb+5/I0FwC1+x7qpK1bH+M4aaizTgfGvy6p3kAPusIy/BsBnWVK5IO3wlmCt9dai1d/ggKUim0xy/bN18veh8EIXkLbfvLEZqJDC8Gtp0djsnDEmhEJGG5LRgUf/spl3rNS/LKeRtQrW2OzVubn36VS1eMK5TLkSMetyR+z0HJ57lkhfE6qw8rVzUgLFUKBk7s0v9Zx1eP98yXXVcIe0o1TeOT2kGGzBs61LYouknSK2CqmL6KykLojGmFJEkMWoorO86rJVHVXV0HS5BvuvHHH09WXA7VMEr2ZIHyyY/AsMZWpF1erLdo8gLDh+BS6lS7szO6a32TWbRs4FvpeSEZ4sFFNBZrRe57z9DpZX711qCmshn3rv7bv4sxxy8jD5lHmIV6HnE6/Htxf5W+1MGOF6Mw72AcDGlcao/XNAjm/7u0k/sT4mktKlQkFRx4rkA+HCmCuA1UeFEDfKgh4O0kppXnwvpvcpFX4YNe7qcJu6yaUUtTf6ZY2hbavfn7+J2YmjJRkHVnZuaBx1mkWc3c4OHtIf/1Ef6cNbiQem7rAcYev/62xft7lUyUNC3jnlCSNa1U7M4iWTUgy+z4tcCtHu3uhyMDDO3PIjWMLb7/VlYE3N3MfTHj9ZeLlzIFcdy2sxU3irykbKsN9lJd9taTkJ/YwVDJcIrzzTyXgrVWYNP5i5zav9oni6HSGY4Xa23gDLf+7SR1r3uVn9T8f30g8799UvOP4B/BP4J/BP8I/hH8I/hH8P+JoIGdCBwdbFgZDpbddb+3iJedx0ObJEyBrOelL/4vtLa/sxbhWescTvbGdLZJtmSEa4LZ4GLij2yd9EsYIZm7AHeRq8mbq8k0XNNSXmCoKdigcanHNUtMx0jp0yYQ7d5ML0vGh8JFhrW1KCV7fYLDlSno8hw9XYXcCwCs2f5EetAQngKV1EAZZwFnvtrsMZD2RGrgPh3FLBwl7F4LkRyoie52mMkqHTFrL/isCl6XeDVZw0Fi0Lj66UnvxpJokWoQZrkp7nJ6nNlTJqB9q8ZTTIoruvNR+4X4igk1mxahmXaVY+y1B3BbHN652GHUZV/1Tst2MBMe0LZy5nRnfuMVg4b595EWShXR3Y2vnb5Iqs/95KcpGeS8u7+31zf3QUYCeXaTH90sseUslEU38l6/u1VqufgsOWRUmCXyVrEK+SicFa2+3Ws5jw209Um2B7PRUh60eSabImoUoMFSw/V8uh5Bem4q6yazfQtgxqdDf65/Njx5qD0hxWq+CjXSWrFpAgBwXzl/1KMbK7/+8qYJTYtazw3xEslmnlnaUU+aPvQUouVy+u7pDL7yGX9rbabfLzZTNjHHKeNRltJpJ+gcfcbxm45g3JGBBSSV980XvxvHZ2nHDTw+nBbAyeRSUbSOR9lBzBV0GF+3NKfKj3csyszS6ctwOyKcaA8YM0TuQyOYrkUFIDDZiVJnCO5mWnv26jTIbEWpXO2+2DTbe/40x1iySrGKP2yoe+z71kJ0Nl2nRfkYjuD13k/jkCFlQ0VAcmMO8TBFSIaosZ7gDH2HYML+UDHBc9wr4VWTuwG4AoZWQ27ccjCR9qfxlMYpigIpdtDYfuSrHw85hitE1HQj1FBwrG+4izSAwC5hWbDEnbUg7GT499QxT8eaUJhJ5/mOpGI/Er+XtA/vEGH/l07uC/DPzFpj4lQrchfm6D2+RpTCIQXzwEL8/ieK9fSaz8NfOj9sQ98L9QwNIMwVDpR2tJo9GkIg7SV7mFs/kLJA8eur8B6MGV/fnyoP0Lej22GpnvdDPafCIg5dt45WIj/4FW6tvchs996jO5H1fVOx+ejEWaa4+4R0sWGtIHZoJkvQzvnslwqyvpLjZiS9nGf5ZnBlw7SflFojx+yK4xjhYWgxFRrPiCGn6x0F1KnVX3fesTHBuVk1N/ohcy+TtZrIigm/s8Zu/zV4vx21w50d+bguOYcMj7l33XO85xNe/OBtrPdh5QibmARg3PGWoNa2jS5hw55+K7bL5oPuoECHg6VcFQwjOAMGJ4dIXXhuhrNq9/gxIJya0IyIk7KJ1iLWxhwrdLkLTvQGjIVHNlAXe9Lvh95SDWDEH5JNU0EjsCJz/xPePcf3Nvc+TpFQiJcPeuJyrmnquGzK0Was+CJQVzmoi4fH9iQYjd4tuhe4FhDzsCsPr+9l9YGUih/FP05XBxt5RKk39xvsWsrVlE7Z3OdHNwkzi2HnKIz+kHrAW5jphQkpjbVO66+3mRg5Ga7v3IKDphYhWiOSEBq59niEEMS9ZBy/vqC5ueC6ifAgm/p3l8JV6ScYqfE1aDrcq1OwGIf6DkLqbe6U+BuyEOlo71ol4peRP5f6U1wnkv2SJj9qNsp1Fh0v2OjuZ5uizS5M5WsBb9QqkLeowg2LyiovbldDlXDNsj+a2T1K5qqq+HDVCuHCr80Mfuvbeo8RSEmm+8TOtQ+GHaXsI9XAPegzuDnH/pUA96CRso9RicI3asAo8E9J5lYlfIYcU252xCOW+G8IfZrVHrCYjY+ub0spk6BPT3PwTvuEFP1Q1agAGbc6WfD43RWGV5Fgy8J/uXHNDq+fbLlxeAUrPDappmX8aDij4PUBhdiCz0mF1d8UQOEYuADJcKuEL49f0gjYFY8Tz7IfHvV5yb8Pl4P8WDyEOAyUZ6pRzQYoMlM3WTnkfVWHo051UXzJL2U0Mw3bSsFLm2tl2F0l9wIzCR33Qi/7Fr33pZ1iJ8zEndbsKJgZybu3eEKzI/vklNs12pp/ozOqwxQI93odWyKjceVIF6W8C/JSnvkQ7IOanJEk5Q7FlO+pYuvwdac6J5L5q4+jNf/y6ly3gIOVeTWB9EcUKpBfaRiaGdEHwrr+TNCHlh0ZgZdmkU2/65b+oW2JWH55yUdcMiDNh+se5ghNVwyMs4fKv4XUGmDlmNpNi6mEkPhlMAYp7LWS9uK3XsYNW6iyklSFjX71+cCtKO8PZvLMvLgbJF5B3rZlYjPeK+1U8rMcN72a61wzhUJxFjxIhROkYdalkqjZpD3CKapSTGUbriB+y8Fza/b3D2csa0qgtfB6qB360lPK0H5ikCV1o/ZZdkr63GMVa9Fm3PgX0MH1kS7piGs3TRVxlrf+Sgn9k/CdUvxt84uRxhZln/JlQT0fMTLxsmwrxIPWwF1ATIjfPrK4JcMPpQbcSiKdXvpQyIYTi+Kwq6QzIvxACl+RzKblRSkgjCGJZAETSy28xz/m5lzTSA7xSnQW2omICKxUKVUA61p5Z1KsRApso9VRb1uk5EhGIrocuJ+p6yUXPmebUkITok/aJ7K3bCPWwmdz8JfIDdauEzdeLYQ5pG1FHVMb2N949q5rTPEYTvhE8QEVf71ffK1w/Nn6tVRhykwzwVmeWWHhyojtJfaLUnmVs0Ff+hDdWdXZohqn4NASyylO5URANnoF/ioK7z28HtssisVjxDjM+D4pX7DBx48/SvZpBAcIJBBaUnHa2me4onhxwVNkHTVHlVrutfmytdkYtpVfDCe8MeJm9FGgfHmG0Wud1e/QXGJTALlDz5UakWWuZLZUOWkK604McQ5SicSlbvQrZgSGd6YuCF/ylzS9SsOGuyQf96pWzTV3Ft0PjRo0WH9v0KD1caNTsN7JcdpccgLK6gIMYvmR2uMPhPV2GWsWtTHhQqXNeaWMV2qzTlbSC/eHYjHgKnYQXo0h/gzIa17PhTp+GSkLk6usvll6bvdSNwQZ1ZET+2u8pBYTS5oD1gtz8EA/xzjqy7Xi5YKEXvWtQAsmNhYNNhe97oU4PqKMLYkwm6K/fmDRY6//4bT+h+tBDQob9DkpDBgrEARFeUMCVrrOSMNDDCSUwnuhWHB2jpsCCdDdBccETSmXmE1xQItbdVQkIyycay3SZ34VeagSB8xJf1jwYBiRkb1WmD28/qem9M9Ibz4uRxJVJdoo86f0n888OcVR+lRpDNSa2n3JKXDBayNZcItmLSLBm3/N0Z0inpxqYs42Nhdv7Wqy7GFWRtH9tj1m+YctRtSdC1zAQ1wHPsi2G9lOTyN7Irtp6i9wOP3NOdmGwHjfq7n+TrMBluFNWgdjlsFhqskS7R19zpu9dXw+6j9v4Fw76Josq6D3Bu8jSTZedHcU3ecT8delk9CNSdcxKa95g0fTthK31e7rAjFleUZh2zczW4lLw4tSTtUsTzDCrxyTqYPJ1E2/4OqJAhOtgZreHcRozdi9TOesGA2GvnalkqZlA6kEsa+KviC8zJ3bCi0h9MofydI1wubaEloGzkexWqbtWwNokw3xbHRQht4hQJ23ejMhlkl7aU68pbnofNlIptBurW+M5GTVfrRp/mGxG4G1VspK38O47onZegvKkfsZROsg59tcb9rtfeK91dQKD8PQ/DQa7+DQkRNHAXdsv47jpAXkD40pT47AiJl5DFFKMuoDc9QaqD9Oq+pybC/YYyU0sqpCrQwFFOwCnjD1NQVWiWUICdMgAOCuBDePu2tK/Rx3GtzjQ0/36ilinJjl6OZWzVn0WVsDF/GugcyLVyXVR1IJcZO64NIaAWZTAtRc6348+iJe4Z2Yzw8xBwDG1jMifOptjn+KUqjXAhfTOBFnD7SFAc1Mp6JS7dKgcQsfgNKhbOkQJxXsk5a09b2C+L94pWy0Qtycvl9W1N+1izwcKUutAqe9u7e+bRCPippE7Bz81jcOBadk497mrf6ZHL+0aQ1Ut2mq+lLWMpaRt2AiyrFtVIks9m7dtzUKJTtclB0Pw3jjaZu7tV87habpyrtsfepg853jlbLLP977H1BLAwQUAAIACAAORVNH15kSKV8AAABqAAAAGwAAAHVuaXZlcnNhbC91bml2ZXJzYWwucG5nLnhtbC2MWwqAIBAA/4PuIHuATU2thczLJCn0wqTH7Yto/mY+pnPXPLHDpz2uiwWBHFxfFt2W/BH9ya63CZT8A9htoSYU+tczDjlYMI1AkloZ3QILPo4hW9C8RlKKEymo3uUDUEsBAgAAFAACAAgADUVTRyoNwzZRBAAACxAAAB0AAAAAAAAAAQAAAAAAAAAAAHVuaXZlcnNhbC9jb21tb25fbWVzc2FnZXMubG5nUEsBAgAAFAACAAgADUVTRyXfYoO9BAAAyxYAACcAAAAAAAAAAQAAAAAAjAQAAHVuaXZlcnNhbC9mbGFzaF9wdWJsaXNoaW5nX3NldHRpbmdzLnhtbFBLAQIAABQAAgAIAA1FU0dISKwfsQIAAFEKAAAhAAAAAAAAAAEAAAAAAI4JAAB1bml2ZXJzYWwvZmxhc2hfc2tpbl9zZXR0aW5ncy54bWxQSwECAAAUAAIACAANRVNHQVh2I5EEAADcFQAAJgAAAAAAAAABAAAAAAB+DAAAdW5pdmVyc2FsL2h0bWxfcHVibGlzaGluZ19zZXR0aW5ncy54bWxQSwECAAAUAAIACAANRVNHkkawmakBAABDBgAAHwAAAAAAAAABAAAAAABTEQAAdW5pdmVyc2FsL2h0bWxfc2tpbl9zZXR0aW5ncy5qc1BLAQIAABQAAgAIAA1FU0ca2uo7qgAAAB8BAAAaAAAAAAAAAAEAAAAAADkTAAB1bml2ZXJzYWwvaTE4bl9wcmVzZXRzLnhtbFBLAQIAABQAAgAIAA1FU0f1i9p5ZgAAAGgAAAAcAAAAAAAAAAEAAAAAABsUAAB1bml2ZXJzYWwvbG9jYWxfc2V0dGluZ3MueG1sUEsBAgAAFAACAAgAM7t/RM6CCTfsAgAAiAgAABQAAAAAAAAAAQAAAAAAuxQAAHVuaXZlcnNhbC9wbGF5ZXIueG1sUEsBAgAAFAACAAgADUVTRxe1aH2NCgAAE1oAACkAAAAAAAAAAQAAAAAA2RcAAHVuaXZlcnNhbC9za2luX2N1c3RvbWl6YXRpb25fc2V0dGluZ3MueG1sUEsBAgAAFAACAAgADkVTR4XNzXcTJQAAJjIAABcAAAAAAAAAAAAAAAAArSIAAHVuaXZlcnNhbC91bml2ZXJzYWwucG5nUEsBAgAAFAACAAgADkVTR9eZEilfAAAAagAAABsAAAAAAAAAAQAAAAAA9UcAAHVuaXZlcnNhbC91bml2ZXJzYWwucG5nLnhtbFBLBQYAAAAACwALAEkDAACNSAAAAAA="/>
  <p:tag name="ISPRING_PRESENTATION_TITLE" val="Section 3.3 Graphing Linear Functions"/>
  <p:tag name="ISPRING_RESOURCE_PATHS_HASH_PRESENTER" val="b48612c07b35ac7d719f82941db9e1192356c99e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OUTPUT_FOLDER" val="C:\Users\Danny\OneDrive - SD41\Website\m9h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1982</TotalTime>
  <Words>788</Words>
  <Application>Microsoft Office PowerPoint</Application>
  <PresentationFormat>On-screen Show (4:3)</PresentationFormat>
  <Paragraphs>134</Paragraphs>
  <Slides>16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Arial</vt:lpstr>
      <vt:lpstr>Calibri</vt:lpstr>
      <vt:lpstr>Century Schoolbook</vt:lpstr>
      <vt:lpstr>Courier New</vt:lpstr>
      <vt:lpstr>Georgia</vt:lpstr>
      <vt:lpstr>Gill Sans MT</vt:lpstr>
      <vt:lpstr>Times New Roman</vt:lpstr>
      <vt:lpstr>Verdana</vt:lpstr>
      <vt:lpstr>Wingdings</vt:lpstr>
      <vt:lpstr>Wingdings 2</vt:lpstr>
      <vt:lpstr>Wingdings 3</vt:lpstr>
      <vt:lpstr>Oriel</vt:lpstr>
      <vt:lpstr>Equation</vt:lpstr>
      <vt:lpstr>Section 3.3  Graphing Linear Functions</vt:lpstr>
      <vt:lpstr>PowerPoint Presentation</vt:lpstr>
      <vt:lpstr>I) Horizontal &amp; Vertical Lines</vt:lpstr>
      <vt:lpstr>II) Graphing Linear Functions</vt:lpstr>
      <vt:lpstr>III) X and Y intercepts</vt:lpstr>
      <vt:lpstr>Finding the X &amp; Y intercepts</vt:lpstr>
      <vt:lpstr>Ex: Graph the following line by finding the x &amp; y intercepts</vt:lpstr>
      <vt:lpstr>IV) Slope – intercept form:</vt:lpstr>
      <vt:lpstr>V) Graphing a Line with the Slope</vt:lpstr>
      <vt:lpstr>PowerPoint Presentation</vt:lpstr>
      <vt:lpstr>VI) Solving for Missing Constants</vt:lpstr>
      <vt:lpstr>Practice: Given that the slope of a line is -1/2 and that it crosses the point (3,5), find the Y-intercept</vt:lpstr>
      <vt:lpstr>PowerPoint Presentation</vt:lpstr>
      <vt:lpstr>Challenge Problem: Graph the following lines and determine the coordinates of the vertices of the triangle, then find the area:</vt:lpstr>
      <vt:lpstr>A triangle has vertices at points A(3,0), b(8,0), and C(5,10).  A line is drawn from the origin to cut the triangle in half.  What is the equation of this line?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3.3 Graphing Linear Functions</dc:title>
  <dc:creator>Danny Young</dc:creator>
  <cp:lastModifiedBy>Danny Young</cp:lastModifiedBy>
  <cp:revision>29</cp:revision>
  <dcterms:created xsi:type="dcterms:W3CDTF">2011-06-27T16:11:13Z</dcterms:created>
  <dcterms:modified xsi:type="dcterms:W3CDTF">2018-11-25T03:57:54Z</dcterms:modified>
</cp:coreProperties>
</file>